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Helvetica Neue"/>
      <p:regular r:id="rId37"/>
      <p:bold r:id="rId38"/>
      <p:italic r:id="rId39"/>
      <p:boldItalic r:id="rId40"/>
    </p:embeddedFont>
    <p:embeddedFont>
      <p:font typeface="Helvetica Neue Light"/>
      <p:regular r:id="rId41"/>
      <p:bold r:id="rId42"/>
      <p:italic r:id="rId43"/>
      <p:boldItalic r:id="rId44"/>
    </p:embeddedFont>
    <p:embeddedFont>
      <p:font typeface="Roboto Mon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boldItalic.fntdata"/><Relationship Id="rId20" Type="http://schemas.openxmlformats.org/officeDocument/2006/relationships/slide" Target="slides/slide15.xml"/><Relationship Id="rId42" Type="http://schemas.openxmlformats.org/officeDocument/2006/relationships/font" Target="fonts/HelveticaNeueLight-bold.fntdata"/><Relationship Id="rId41" Type="http://schemas.openxmlformats.org/officeDocument/2006/relationships/font" Target="fonts/HelveticaNeueLight-regular.fntdata"/><Relationship Id="rId22" Type="http://schemas.openxmlformats.org/officeDocument/2006/relationships/slide" Target="slides/slide17.xml"/><Relationship Id="rId44" Type="http://schemas.openxmlformats.org/officeDocument/2006/relationships/font" Target="fonts/HelveticaNeueLight-boldItalic.fntdata"/><Relationship Id="rId21" Type="http://schemas.openxmlformats.org/officeDocument/2006/relationships/slide" Target="slides/slide16.xml"/><Relationship Id="rId43" Type="http://schemas.openxmlformats.org/officeDocument/2006/relationships/font" Target="fonts/HelveticaNeueLight-italic.fntdata"/><Relationship Id="rId24" Type="http://schemas.openxmlformats.org/officeDocument/2006/relationships/slide" Target="slides/slide19.xml"/><Relationship Id="rId46" Type="http://schemas.openxmlformats.org/officeDocument/2006/relationships/font" Target="fonts/RobotoMono-bold.fntdata"/><Relationship Id="rId23" Type="http://schemas.openxmlformats.org/officeDocument/2006/relationships/slide" Target="slides/slide18.xml"/><Relationship Id="rId45" Type="http://schemas.openxmlformats.org/officeDocument/2006/relationships/font" Target="fonts/RobotoMon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RobotoMono-boldItalic.fntdata"/><Relationship Id="rId25" Type="http://schemas.openxmlformats.org/officeDocument/2006/relationships/slide" Target="slides/slide20.xml"/><Relationship Id="rId47" Type="http://schemas.openxmlformats.org/officeDocument/2006/relationships/font" Target="fonts/RobotoMono-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HelveticaNeue-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HelveticaNeue-italic.fntdata"/><Relationship Id="rId16" Type="http://schemas.openxmlformats.org/officeDocument/2006/relationships/slide" Target="slides/slide11.xml"/><Relationship Id="rId38" Type="http://schemas.openxmlformats.org/officeDocument/2006/relationships/font" Target="fonts/HelveticaNeue-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g27659ca83a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 name="Google Shape;51;g27659ca83a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7659ca83a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7659ca83a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7659ca83a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7659ca83a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500">
                <a:solidFill>
                  <a:schemeClr val="dk1"/>
                </a:solidFill>
              </a:rPr>
              <a:t>11:00AM</a:t>
            </a:r>
            <a:endParaRPr b="1" sz="1500">
              <a:solidFill>
                <a:schemeClr val="dk1"/>
              </a:solidFill>
            </a:endParaRPr>
          </a:p>
          <a:p>
            <a:pPr indent="0" lvl="0" marL="0" rtl="0" algn="l">
              <a:spcBef>
                <a:spcPts val="0"/>
              </a:spcBef>
              <a:spcAft>
                <a:spcPts val="0"/>
              </a:spcAft>
              <a:buClr>
                <a:schemeClr val="dk1"/>
              </a:buClr>
              <a:buSzPts val="1100"/>
              <a:buFont typeface="Arial"/>
              <a:buNone/>
            </a:pPr>
            <a:r>
              <a:t/>
            </a:r>
            <a:endParaRPr b="1" sz="1500">
              <a:solidFill>
                <a:schemeClr val="dk1"/>
              </a:solidFill>
            </a:endParaRPr>
          </a:p>
          <a:p>
            <a:pPr indent="0" lvl="0" marL="0" rtl="0" algn="l">
              <a:spcBef>
                <a:spcPts val="0"/>
              </a:spcBef>
              <a:spcAft>
                <a:spcPts val="0"/>
              </a:spcAft>
              <a:buClr>
                <a:schemeClr val="dk1"/>
              </a:buClr>
              <a:buSzPts val="1100"/>
              <a:buFont typeface="Arial"/>
              <a:buNone/>
            </a:pPr>
            <a:r>
              <a:rPr b="1" lang="en" sz="1500">
                <a:solidFill>
                  <a:schemeClr val="dk1"/>
                </a:solidFill>
              </a:rPr>
              <a:t>Note to speak slowly</a:t>
            </a:r>
            <a:endParaRPr b="1" sz="1500">
              <a:solidFill>
                <a:schemeClr val="dk1"/>
              </a:solidFill>
            </a:endParaRPr>
          </a:p>
          <a:p>
            <a:pPr indent="0" lvl="0" marL="0" rtl="0" algn="l">
              <a:spcBef>
                <a:spcPts val="0"/>
              </a:spcBef>
              <a:spcAft>
                <a:spcPts val="0"/>
              </a:spcAft>
              <a:buClr>
                <a:schemeClr val="dk1"/>
              </a:buClr>
              <a:buSzPts val="1100"/>
              <a:buFont typeface="Arial"/>
              <a:buNone/>
            </a:pPr>
            <a:r>
              <a:t/>
            </a:r>
            <a:endParaRPr b="1" sz="15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7659ca83a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7659ca83a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Terminals are a text input and output program that allows you to talk to your hardware, i.e. your computer,  and tell it what to do. It translates your written text into something that is </a:t>
            </a:r>
            <a:r>
              <a:rPr lang="en"/>
              <a:t>machine readable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Back in the day, the entire way you would interact w/ your comp would be thru a physical terminal. So, no nice operating systems with user interfaces or anything like that, just straight terminals. The terminals we use nowadays are actually considered terminal emulators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sz="1500">
                <a:solidFill>
                  <a:schemeClr val="dk1"/>
                </a:solidFill>
              </a:rPr>
              <a:t>11:01AM</a:t>
            </a:r>
            <a:endParaRPr b="1" sz="15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7659ca83ac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7659ca83a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500">
                <a:solidFill>
                  <a:schemeClr val="dk1"/>
                </a:solidFill>
              </a:rPr>
              <a:t>11:07AM</a:t>
            </a:r>
            <a:endParaRPr b="1" sz="15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7659ca83a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7659ca83a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11:07</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7659ca83ac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7659ca83ac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Compile refers to the act of converting programs written in high level programming language, which is understandable and written by humans, into a low level binary language understood only by the computer.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To compile, you need a compiler, which is a software program that converts high level programming language code into machine code.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Applications are executable programs that have been translated from human-readable code into machine code.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7659ca83ac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7659ca83ac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11:15</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7659ca83ac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7659ca83ac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11:15</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7659ca83ac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7659ca83ac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11:16</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7659ca83ac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7659ca83ac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500">
                <a:solidFill>
                  <a:schemeClr val="dk1"/>
                </a:solidFill>
              </a:rPr>
              <a:t>11:16AM</a:t>
            </a:r>
            <a:endParaRPr b="1" sz="15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764d3389e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764d3389e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7659ca83ac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7659ca83ac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500">
                <a:solidFill>
                  <a:schemeClr val="dk1"/>
                </a:solidFill>
              </a:rPr>
              <a:t>11:16AM</a:t>
            </a:r>
            <a:endParaRPr b="1" sz="15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7659ca83ac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7659ca83ac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171"/>
              </a:spcBef>
              <a:spcAft>
                <a:spcPts val="0"/>
              </a:spcAft>
              <a:buNone/>
            </a:pPr>
            <a:r>
              <a:rPr lang="en">
                <a:solidFill>
                  <a:schemeClr val="dk1"/>
                </a:solidFill>
              </a:rPr>
              <a:t>What is a repository?  A repository (or repo) is a type of centrally located storage where you can keep all your project's files and resources. We will be making one for the git tutorial today.</a:t>
            </a:r>
            <a:endParaRPr>
              <a:solidFill>
                <a:schemeClr val="dk1"/>
              </a:solidFill>
            </a:endParaRPr>
          </a:p>
          <a:p>
            <a:pPr indent="0" lvl="0" marL="0" rtl="0" algn="l">
              <a:spcBef>
                <a:spcPts val="0"/>
              </a:spcBef>
              <a:spcAft>
                <a:spcPts val="0"/>
              </a:spcAft>
              <a:buNone/>
            </a:pPr>
            <a:r>
              <a:t/>
            </a:r>
            <a:endParaRPr b="1" sz="15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7659ca83ac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7659ca83ac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11:20AM</a:t>
            </a:r>
            <a:endParaRPr b="1" sz="1500">
              <a:solidFill>
                <a:schemeClr val="dk1"/>
              </a:solidFill>
            </a:endParaRPr>
          </a:p>
          <a:p>
            <a:pPr indent="0" lvl="0" marL="0" rtl="0" algn="l">
              <a:spcBef>
                <a:spcPts val="0"/>
              </a:spcBef>
              <a:spcAft>
                <a:spcPts val="0"/>
              </a:spcAft>
              <a:buClr>
                <a:schemeClr val="dk1"/>
              </a:buClr>
              <a:buSzPts val="1100"/>
              <a:buFont typeface="Arial"/>
              <a:buNone/>
            </a:pPr>
            <a:r>
              <a:rPr b="1" lang="en" sz="1500">
                <a:solidFill>
                  <a:schemeClr val="dk1"/>
                </a:solidFill>
              </a:rPr>
              <a:t>move on after 2 mins</a:t>
            </a:r>
            <a:endParaRPr b="1" sz="1500">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Should they raise their hands?</a:t>
            </a:r>
            <a:endParaRPr/>
          </a:p>
          <a:p>
            <a:pPr indent="0" lvl="0" marL="0" rtl="0" algn="l">
              <a:spcBef>
                <a:spcPts val="0"/>
              </a:spcBef>
              <a:spcAft>
                <a:spcPts val="0"/>
              </a:spcAft>
              <a:buClr>
                <a:schemeClr val="dk1"/>
              </a:buClr>
              <a:buSzPts val="1100"/>
              <a:buFont typeface="Arial"/>
              <a:buNone/>
            </a:pPr>
            <a:r>
              <a:rPr b="1" lang="en" sz="1500">
                <a:solidFill>
                  <a:srgbClr val="306998"/>
                </a:solidFill>
                <a:highlight>
                  <a:srgbClr val="FFD34B"/>
                </a:highlight>
              </a:rPr>
              <a:t>STICKY NOTE IF UR SHIT DOESNT WORK grab a TA!!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77d881ac44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77d881ac44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11:20AM</a:t>
            </a:r>
            <a:endParaRPr b="1" sz="1500">
              <a:solidFill>
                <a:schemeClr val="dk1"/>
              </a:solidFill>
            </a:endParaRPr>
          </a:p>
          <a:p>
            <a:pPr indent="0" lvl="0" marL="0" rtl="0" algn="l">
              <a:spcBef>
                <a:spcPts val="0"/>
              </a:spcBef>
              <a:spcAft>
                <a:spcPts val="0"/>
              </a:spcAft>
              <a:buClr>
                <a:schemeClr val="dk1"/>
              </a:buClr>
              <a:buSzPts val="1100"/>
              <a:buFont typeface="Arial"/>
              <a:buNone/>
            </a:pPr>
            <a:r>
              <a:rPr b="1" lang="en" sz="1500">
                <a:solidFill>
                  <a:schemeClr val="dk1"/>
                </a:solidFill>
              </a:rPr>
              <a:t>move on after 2 mins</a:t>
            </a:r>
            <a:endParaRPr b="1" sz="1500">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 sz="1500">
                <a:solidFill>
                  <a:srgbClr val="306998"/>
                </a:solidFill>
                <a:highlight>
                  <a:srgbClr val="FFD34B"/>
                </a:highlight>
              </a:rPr>
              <a:t>STICKY NOTE IF UR SHIT DOESNT WORK grab a TA!!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7659ca83ac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7659ca83ac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171"/>
              </a:spcBef>
              <a:spcAft>
                <a:spcPts val="0"/>
              </a:spcAft>
              <a:buNone/>
            </a:pPr>
            <a:r>
              <a:rPr lang="en">
                <a:solidFill>
                  <a:schemeClr val="dk1"/>
                </a:solidFill>
              </a:rPr>
              <a:t>When you clone a repository, it creates a new folder in your current PATH. For those who don’t know what a path is, you can think of it as the folder, aka the directory, that you are telling the terminal to do things in. That folder will contain all the files from the repository you cloned. So, then we can use the cd command, to change into that directory, aka that folder.</a:t>
            </a:r>
            <a:endParaRPr b="1" sz="1500">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7659ca83ac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7659ca83ac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11:22AM-&gt;11:27</a:t>
            </a:r>
            <a:endParaRPr b="1" sz="1500">
              <a:solidFill>
                <a:schemeClr val="dk1"/>
              </a:solidFill>
            </a:endParaRPr>
          </a:p>
          <a:p>
            <a:pPr indent="0" lvl="0" marL="0" rtl="0" algn="l">
              <a:spcBef>
                <a:spcPts val="0"/>
              </a:spcBef>
              <a:spcAft>
                <a:spcPts val="0"/>
              </a:spcAft>
              <a:buNone/>
            </a:pPr>
            <a:r>
              <a:rPr b="1" lang="en" sz="1500">
                <a:solidFill>
                  <a:schemeClr val="dk1"/>
                </a:solidFill>
              </a:rPr>
              <a:t>go to step 2 btw</a:t>
            </a:r>
            <a:endParaRPr b="1" sz="1500">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7659ca83ac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7659ca83ac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11:22AM-&gt;11:27</a:t>
            </a:r>
            <a:endParaRPr b="1" sz="1500">
              <a:solidFill>
                <a:schemeClr val="dk1"/>
              </a:solidFill>
            </a:endParaRPr>
          </a:p>
          <a:p>
            <a:pPr indent="0" lvl="0" marL="0" rtl="0" algn="l">
              <a:spcBef>
                <a:spcPts val="0"/>
              </a:spcBef>
              <a:spcAft>
                <a:spcPts val="0"/>
              </a:spcAft>
              <a:buNone/>
            </a:pPr>
            <a:r>
              <a:rPr b="1" lang="en" sz="1500">
                <a:solidFill>
                  <a:schemeClr val="dk1"/>
                </a:solidFill>
              </a:rPr>
              <a:t>5 mins</a:t>
            </a:r>
            <a:endParaRPr b="1" sz="1500">
              <a:solidFill>
                <a:schemeClr val="dk1"/>
              </a:solidFill>
            </a:endParaRPr>
          </a:p>
          <a:p>
            <a:pPr indent="0" lvl="0" marL="0" rtl="0" algn="l">
              <a:spcBef>
                <a:spcPts val="0"/>
              </a:spcBef>
              <a:spcAft>
                <a:spcPts val="0"/>
              </a:spcAft>
              <a:buNone/>
            </a:pPr>
            <a:r>
              <a:rPr b="1" lang="en" sz="1500">
                <a:solidFill>
                  <a:srgbClr val="306998"/>
                </a:solidFill>
                <a:highlight>
                  <a:srgbClr val="FFD34B"/>
                </a:highlight>
              </a:rPr>
              <a:t>STICKY NOTE TIME </a:t>
            </a:r>
            <a:endParaRPr b="1" sz="1500">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7659ca83ac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7659ca83ac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I showed was esc then :w :q to get out of it if they accidentally don't include -m. git commit -m "my commit message" lets them commit without dealing with vim.</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 sz="1500">
                <a:solidFill>
                  <a:schemeClr val="dk1"/>
                </a:solidFill>
              </a:rPr>
              <a:t>11:27AM-&gt;11:35 AM</a:t>
            </a:r>
            <a:endParaRPr b="1" sz="1500">
              <a:solidFill>
                <a:schemeClr val="dk1"/>
              </a:solidFill>
            </a:endParaRPr>
          </a:p>
          <a:p>
            <a:pPr indent="0" lvl="0" marL="0" rtl="0" algn="l">
              <a:spcBef>
                <a:spcPts val="0"/>
              </a:spcBef>
              <a:spcAft>
                <a:spcPts val="0"/>
              </a:spcAft>
              <a:buClr>
                <a:schemeClr val="dk1"/>
              </a:buClr>
              <a:buSzPts val="1100"/>
              <a:buFont typeface="Arial"/>
              <a:buNone/>
            </a:pPr>
            <a:r>
              <a:rPr b="1" lang="en" sz="1500">
                <a:solidFill>
                  <a:srgbClr val="306998"/>
                </a:solidFill>
                <a:highlight>
                  <a:srgbClr val="FFD34B"/>
                </a:highlight>
              </a:rPr>
              <a:t>STICKY NOTE TIME </a:t>
            </a:r>
            <a:endParaRPr b="1" sz="15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7659ca83ac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7659ca83ac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11:36AM-&gt;11:37</a:t>
            </a:r>
            <a:endParaRPr b="1" sz="15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7659ca83ac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7659ca83ac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11:43 - 11:47</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764d3389e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764d3389e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7659ca83ac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7659ca83ac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sz="1500">
              <a:solidFill>
                <a:schemeClr val="dk1"/>
              </a:solidFill>
            </a:endParaRPr>
          </a:p>
          <a:p>
            <a:pPr indent="0" lvl="0" marL="0" rtl="0" algn="l">
              <a:spcBef>
                <a:spcPts val="0"/>
              </a:spcBef>
              <a:spcAft>
                <a:spcPts val="0"/>
              </a:spcAft>
              <a:buClr>
                <a:schemeClr val="dk1"/>
              </a:buClr>
              <a:buSzPts val="1100"/>
              <a:buFont typeface="Arial"/>
              <a:buNone/>
            </a:pPr>
            <a:r>
              <a:rPr b="1" lang="en" sz="1500">
                <a:solidFill>
                  <a:schemeClr val="dk1"/>
                </a:solidFill>
              </a:rPr>
              <a:t>Markdown cells allow you to write plain text and format it using the Markdown syntax rules. This type of cells also supports standard LaTex notation so you can include mathematical symbols in your text. Markdown cells usually serve as explanatory or descriptive texts to your code.</a:t>
            </a:r>
            <a:endParaRPr b="1" sz="1500">
              <a:solidFill>
                <a:schemeClr val="dk1"/>
              </a:solidFill>
            </a:endParaRPr>
          </a:p>
          <a:p>
            <a:pPr indent="0" lvl="0" marL="0" rtl="0" algn="l">
              <a:spcBef>
                <a:spcPts val="0"/>
              </a:spcBef>
              <a:spcAft>
                <a:spcPts val="0"/>
              </a:spcAft>
              <a:buNone/>
            </a:pPr>
            <a:r>
              <a:rPr b="1" lang="en" sz="1500">
                <a:solidFill>
                  <a:schemeClr val="dk1"/>
                </a:solidFill>
              </a:rPr>
              <a:t>Code cells allow you to run code snippets.</a:t>
            </a:r>
            <a:endParaRPr b="1" sz="1500">
              <a:solidFill>
                <a:schemeClr val="dk1"/>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7659ca83ac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7659ca83ac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11:57</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8d94bb8c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8d94bb8c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8d94bb8c4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8d94bb8c4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8d94bb8c4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8d94bb8c4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8d94bb8c4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8d94bb8c4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8d94bb8c4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8d94bb8c4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faf28f3b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faf28f3b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 name="Shape 10"/>
        <p:cNvGrpSpPr/>
        <p:nvPr/>
      </p:nvGrpSpPr>
      <p:grpSpPr>
        <a:xfrm>
          <a:off x="0" y="0"/>
          <a:ext cx="0" cy="0"/>
          <a:chOff x="0" y="0"/>
          <a:chExt cx="0" cy="0"/>
        </a:xfrm>
      </p:grpSpPr>
      <p:sp>
        <p:nvSpPr>
          <p:cNvPr id="11" name="Google Shape;11;p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2">
            <a:alphaModFix/>
          </a:blip>
          <a:stretch>
            <a:fillRect/>
          </a:stretch>
        </p:blipFill>
        <p:spPr>
          <a:xfrm>
            <a:off x="8138475" y="4137975"/>
            <a:ext cx="1005525" cy="10055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311700" y="327800"/>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6" name="Google Shape;16;p3"/>
          <p:cNvSpPr txBox="1"/>
          <p:nvPr>
            <p:ph idx="1" type="body"/>
          </p:nvPr>
        </p:nvSpPr>
        <p:spPr>
          <a:xfrm>
            <a:off x="280675" y="11731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8" name="Google Shape;18;p3"/>
          <p:cNvPicPr preferRelativeResize="0"/>
          <p:nvPr/>
        </p:nvPicPr>
        <p:blipFill>
          <a:blip r:embed="rId2">
            <a:alphaModFix/>
          </a:blip>
          <a:stretch>
            <a:fillRect/>
          </a:stretch>
        </p:blipFill>
        <p:spPr>
          <a:xfrm>
            <a:off x="7795675" y="0"/>
            <a:ext cx="1348325" cy="13483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4"/>
          <p:cNvSpPr txBox="1"/>
          <p:nvPr>
            <p:ph type="title"/>
          </p:nvPr>
        </p:nvSpPr>
        <p:spPr>
          <a:xfrm>
            <a:off x="311700" y="327800"/>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1" name="Google Shape;21;p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2" name="Google Shape;22;p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5"/>
          <p:cNvSpPr txBox="1"/>
          <p:nvPr>
            <p:ph type="title"/>
          </p:nvPr>
        </p:nvSpPr>
        <p:spPr>
          <a:xfrm>
            <a:off x="311700" y="327800"/>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6" name="Google Shape;26;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6"/>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 name="Google Shape;29;p6"/>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7"/>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3" name="Google Shape;33;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 name="Shape 34"/>
        <p:cNvGrpSpPr/>
        <p:nvPr/>
      </p:nvGrpSpPr>
      <p:grpSpPr>
        <a:xfrm>
          <a:off x="0" y="0"/>
          <a:ext cx="0" cy="0"/>
          <a:chOff x="0" y="0"/>
          <a:chExt cx="0" cy="0"/>
        </a:xfrm>
      </p:grpSpPr>
      <p:sp>
        <p:nvSpPr>
          <p:cNvPr id="35" name="Google Shape;35;p8"/>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8"/>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7" name="Google Shape;37;p8"/>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 name="Google Shape;38;p8"/>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39" name="Google Shape;39;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sp>
        <p:nvSpPr>
          <p:cNvPr id="41" name="Google Shape;41;p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sp>
        <p:nvSpPr>
          <p:cNvPr id="44" name="Google Shape;44;p1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0"/>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6" name="Google Shape;46;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27800"/>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rgbClr val="EFEFEF"/>
              </a:buClr>
              <a:buSzPts val="4000"/>
              <a:buFont typeface="Helvetica Neue"/>
              <a:buNone/>
              <a:defRPr b="1" sz="4000">
                <a:solidFill>
                  <a:srgbClr val="EFEFEF"/>
                </a:solidFill>
                <a:latin typeface="Helvetica Neue"/>
                <a:ea typeface="Helvetica Neue"/>
                <a:cs typeface="Helvetica Neue"/>
                <a:sym typeface="Helvetica Neue"/>
              </a:defRPr>
            </a:lvl1pPr>
            <a:lvl2pPr lvl="1">
              <a:spcBef>
                <a:spcPts val="0"/>
              </a:spcBef>
              <a:spcAft>
                <a:spcPts val="0"/>
              </a:spcAft>
              <a:buClr>
                <a:schemeClr val="dk1"/>
              </a:buClr>
              <a:buSzPts val="4000"/>
              <a:buNone/>
              <a:defRPr sz="4000">
                <a:solidFill>
                  <a:schemeClr val="dk1"/>
                </a:solidFill>
              </a:defRPr>
            </a:lvl2pPr>
            <a:lvl3pPr lvl="2">
              <a:spcBef>
                <a:spcPts val="0"/>
              </a:spcBef>
              <a:spcAft>
                <a:spcPts val="0"/>
              </a:spcAft>
              <a:buClr>
                <a:schemeClr val="dk1"/>
              </a:buClr>
              <a:buSzPts val="4000"/>
              <a:buNone/>
              <a:defRPr sz="4000">
                <a:solidFill>
                  <a:schemeClr val="dk1"/>
                </a:solidFill>
              </a:defRPr>
            </a:lvl3pPr>
            <a:lvl4pPr lvl="3">
              <a:spcBef>
                <a:spcPts val="0"/>
              </a:spcBef>
              <a:spcAft>
                <a:spcPts val="0"/>
              </a:spcAft>
              <a:buClr>
                <a:schemeClr val="dk1"/>
              </a:buClr>
              <a:buSzPts val="4000"/>
              <a:buNone/>
              <a:defRPr sz="4000">
                <a:solidFill>
                  <a:schemeClr val="dk1"/>
                </a:solidFill>
              </a:defRPr>
            </a:lvl4pPr>
            <a:lvl5pPr lvl="4">
              <a:spcBef>
                <a:spcPts val="0"/>
              </a:spcBef>
              <a:spcAft>
                <a:spcPts val="0"/>
              </a:spcAft>
              <a:buClr>
                <a:schemeClr val="dk1"/>
              </a:buClr>
              <a:buSzPts val="4000"/>
              <a:buNone/>
              <a:defRPr sz="4000">
                <a:solidFill>
                  <a:schemeClr val="dk1"/>
                </a:solidFill>
              </a:defRPr>
            </a:lvl5pPr>
            <a:lvl6pPr lvl="5">
              <a:spcBef>
                <a:spcPts val="0"/>
              </a:spcBef>
              <a:spcAft>
                <a:spcPts val="0"/>
              </a:spcAft>
              <a:buClr>
                <a:schemeClr val="dk1"/>
              </a:buClr>
              <a:buSzPts val="4000"/>
              <a:buNone/>
              <a:defRPr sz="4000">
                <a:solidFill>
                  <a:schemeClr val="dk1"/>
                </a:solidFill>
              </a:defRPr>
            </a:lvl6pPr>
            <a:lvl7pPr lvl="6">
              <a:spcBef>
                <a:spcPts val="0"/>
              </a:spcBef>
              <a:spcAft>
                <a:spcPts val="0"/>
              </a:spcAft>
              <a:buClr>
                <a:schemeClr val="dk1"/>
              </a:buClr>
              <a:buSzPts val="4000"/>
              <a:buNone/>
              <a:defRPr sz="4000">
                <a:solidFill>
                  <a:schemeClr val="dk1"/>
                </a:solidFill>
              </a:defRPr>
            </a:lvl7pPr>
            <a:lvl8pPr lvl="7">
              <a:spcBef>
                <a:spcPts val="0"/>
              </a:spcBef>
              <a:spcAft>
                <a:spcPts val="0"/>
              </a:spcAft>
              <a:buClr>
                <a:schemeClr val="dk1"/>
              </a:buClr>
              <a:buSzPts val="4000"/>
              <a:buNone/>
              <a:defRPr sz="4000">
                <a:solidFill>
                  <a:schemeClr val="dk1"/>
                </a:solidFill>
              </a:defRPr>
            </a:lvl8pPr>
            <a:lvl9pPr lvl="8">
              <a:spcBef>
                <a:spcPts val="0"/>
              </a:spcBef>
              <a:spcAft>
                <a:spcPts val="0"/>
              </a:spcAft>
              <a:buClr>
                <a:schemeClr val="dk1"/>
              </a:buClr>
              <a:buSzPts val="4000"/>
              <a:buNone/>
              <a:defRPr sz="40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rgbClr val="F3F3F3"/>
              </a:buClr>
              <a:buSzPts val="1800"/>
              <a:buFont typeface="Helvetica Neue Light"/>
              <a:buChar char="●"/>
              <a:defRPr sz="1800">
                <a:solidFill>
                  <a:srgbClr val="F3F3F3"/>
                </a:solidFill>
                <a:latin typeface="Helvetica Neue Light"/>
                <a:ea typeface="Helvetica Neue Light"/>
                <a:cs typeface="Helvetica Neue Light"/>
                <a:sym typeface="Helvetica Neue Light"/>
              </a:defRPr>
            </a:lvl1pPr>
            <a:lvl2pPr indent="-317500" lvl="1" marL="914400">
              <a:lnSpc>
                <a:spcPct val="115000"/>
              </a:lnSpc>
              <a:spcBef>
                <a:spcPts val="0"/>
              </a:spcBef>
              <a:spcAft>
                <a:spcPts val="0"/>
              </a:spcAft>
              <a:buClr>
                <a:srgbClr val="F3F3F3"/>
              </a:buClr>
              <a:buSzPts val="1400"/>
              <a:buFont typeface="Helvetica Neue Light"/>
              <a:buChar char="○"/>
              <a:defRPr>
                <a:solidFill>
                  <a:srgbClr val="F3F3F3"/>
                </a:solidFill>
                <a:latin typeface="Helvetica Neue Light"/>
                <a:ea typeface="Helvetica Neue Light"/>
                <a:cs typeface="Helvetica Neue Light"/>
                <a:sym typeface="Helvetica Neue Light"/>
              </a:defRPr>
            </a:lvl2pPr>
            <a:lvl3pPr indent="-317500" lvl="2" marL="1371600">
              <a:lnSpc>
                <a:spcPct val="115000"/>
              </a:lnSpc>
              <a:spcBef>
                <a:spcPts val="0"/>
              </a:spcBef>
              <a:spcAft>
                <a:spcPts val="0"/>
              </a:spcAft>
              <a:buClr>
                <a:srgbClr val="F3F3F3"/>
              </a:buClr>
              <a:buSzPts val="1400"/>
              <a:buFont typeface="Helvetica Neue Light"/>
              <a:buChar char="■"/>
              <a:defRPr>
                <a:solidFill>
                  <a:srgbClr val="F3F3F3"/>
                </a:solidFill>
                <a:latin typeface="Helvetica Neue Light"/>
                <a:ea typeface="Helvetica Neue Light"/>
                <a:cs typeface="Helvetica Neue Light"/>
                <a:sym typeface="Helvetica Neue Light"/>
              </a:defRPr>
            </a:lvl3pPr>
            <a:lvl4pPr indent="-317500" lvl="3" marL="1828800">
              <a:lnSpc>
                <a:spcPct val="115000"/>
              </a:lnSpc>
              <a:spcBef>
                <a:spcPts val="0"/>
              </a:spcBef>
              <a:spcAft>
                <a:spcPts val="0"/>
              </a:spcAft>
              <a:buClr>
                <a:srgbClr val="F3F3F3"/>
              </a:buClr>
              <a:buSzPts val="1400"/>
              <a:buFont typeface="Helvetica Neue Light"/>
              <a:buChar char="●"/>
              <a:defRPr>
                <a:solidFill>
                  <a:srgbClr val="F3F3F3"/>
                </a:solidFill>
                <a:latin typeface="Helvetica Neue Light"/>
                <a:ea typeface="Helvetica Neue Light"/>
                <a:cs typeface="Helvetica Neue Light"/>
                <a:sym typeface="Helvetica Neue Light"/>
              </a:defRPr>
            </a:lvl4pPr>
            <a:lvl5pPr indent="-317500" lvl="4" marL="2286000">
              <a:lnSpc>
                <a:spcPct val="115000"/>
              </a:lnSpc>
              <a:spcBef>
                <a:spcPts val="0"/>
              </a:spcBef>
              <a:spcAft>
                <a:spcPts val="0"/>
              </a:spcAft>
              <a:buClr>
                <a:srgbClr val="F3F3F3"/>
              </a:buClr>
              <a:buSzPts val="1400"/>
              <a:buFont typeface="Helvetica Neue Light"/>
              <a:buChar char="○"/>
              <a:defRPr>
                <a:solidFill>
                  <a:srgbClr val="F3F3F3"/>
                </a:solidFill>
                <a:latin typeface="Helvetica Neue Light"/>
                <a:ea typeface="Helvetica Neue Light"/>
                <a:cs typeface="Helvetica Neue Light"/>
                <a:sym typeface="Helvetica Neue Light"/>
              </a:defRPr>
            </a:lvl5pPr>
            <a:lvl6pPr indent="-317500" lvl="5" marL="2743200">
              <a:lnSpc>
                <a:spcPct val="115000"/>
              </a:lnSpc>
              <a:spcBef>
                <a:spcPts val="0"/>
              </a:spcBef>
              <a:spcAft>
                <a:spcPts val="0"/>
              </a:spcAft>
              <a:buClr>
                <a:srgbClr val="F3F3F3"/>
              </a:buClr>
              <a:buSzPts val="1400"/>
              <a:buFont typeface="Helvetica Neue Light"/>
              <a:buChar char="■"/>
              <a:defRPr>
                <a:solidFill>
                  <a:srgbClr val="F3F3F3"/>
                </a:solidFill>
                <a:latin typeface="Helvetica Neue Light"/>
                <a:ea typeface="Helvetica Neue Light"/>
                <a:cs typeface="Helvetica Neue Light"/>
                <a:sym typeface="Helvetica Neue Light"/>
              </a:defRPr>
            </a:lvl6pPr>
            <a:lvl7pPr indent="-317500" lvl="6" marL="3200400">
              <a:lnSpc>
                <a:spcPct val="115000"/>
              </a:lnSpc>
              <a:spcBef>
                <a:spcPts val="0"/>
              </a:spcBef>
              <a:spcAft>
                <a:spcPts val="0"/>
              </a:spcAft>
              <a:buClr>
                <a:srgbClr val="F3F3F3"/>
              </a:buClr>
              <a:buSzPts val="1400"/>
              <a:buFont typeface="Helvetica Neue Light"/>
              <a:buChar char="●"/>
              <a:defRPr>
                <a:solidFill>
                  <a:srgbClr val="F3F3F3"/>
                </a:solidFill>
                <a:latin typeface="Helvetica Neue Light"/>
                <a:ea typeface="Helvetica Neue Light"/>
                <a:cs typeface="Helvetica Neue Light"/>
                <a:sym typeface="Helvetica Neue Light"/>
              </a:defRPr>
            </a:lvl7pPr>
            <a:lvl8pPr indent="-317500" lvl="7" marL="3657600">
              <a:lnSpc>
                <a:spcPct val="115000"/>
              </a:lnSpc>
              <a:spcBef>
                <a:spcPts val="0"/>
              </a:spcBef>
              <a:spcAft>
                <a:spcPts val="0"/>
              </a:spcAft>
              <a:buClr>
                <a:srgbClr val="F3F3F3"/>
              </a:buClr>
              <a:buSzPts val="1400"/>
              <a:buFont typeface="Helvetica Neue Light"/>
              <a:buChar char="○"/>
              <a:defRPr>
                <a:solidFill>
                  <a:srgbClr val="F3F3F3"/>
                </a:solidFill>
                <a:latin typeface="Helvetica Neue Light"/>
                <a:ea typeface="Helvetica Neue Light"/>
                <a:cs typeface="Helvetica Neue Light"/>
                <a:sym typeface="Helvetica Neue Light"/>
              </a:defRPr>
            </a:lvl8pPr>
            <a:lvl9pPr indent="-317500" lvl="8" marL="4114800">
              <a:lnSpc>
                <a:spcPct val="115000"/>
              </a:lnSpc>
              <a:spcBef>
                <a:spcPts val="0"/>
              </a:spcBef>
              <a:spcAft>
                <a:spcPts val="0"/>
              </a:spcAft>
              <a:buClr>
                <a:srgbClr val="F3F3F3"/>
              </a:buClr>
              <a:buSzPts val="1400"/>
              <a:buFont typeface="Helvetica Neue Light"/>
              <a:buChar char="■"/>
              <a:defRPr>
                <a:solidFill>
                  <a:srgbClr val="F3F3F3"/>
                </a:solidFill>
                <a:latin typeface="Helvetica Neue Light"/>
                <a:ea typeface="Helvetica Neue Light"/>
                <a:cs typeface="Helvetica Neue Light"/>
                <a:sym typeface="Helvetica Neue Ligh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7189000" y="2975600"/>
            <a:ext cx="636300" cy="122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Helvetica Neue Light"/>
              <a:ea typeface="Helvetica Neue Light"/>
              <a:cs typeface="Helvetica Neue Light"/>
              <a:sym typeface="Helvetica Neue Light"/>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mailto:as5460@columbia.edu" TargetMode="External"/><Relationship Id="rId4" Type="http://schemas.openxmlformats.org/officeDocument/2006/relationships/hyperlink" Target="mailto:sl4742@columbia.edu" TargetMode="External"/><Relationship Id="rId5" Type="http://schemas.openxmlformats.org/officeDocument/2006/relationships/hyperlink" Target="mailto:sjs2290@columbia.edu" TargetMode="External"/><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0.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1.png"/><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12"/>
          <p:cNvSpPr txBox="1"/>
          <p:nvPr>
            <p:ph type="title"/>
          </p:nvPr>
        </p:nvSpPr>
        <p:spPr>
          <a:xfrm>
            <a:off x="311700" y="327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i="1" lang="en" sz="4600">
                <a:solidFill>
                  <a:schemeClr val="dk1"/>
                </a:solidFill>
              </a:rPr>
              <a:t>Welcome to</a:t>
            </a:r>
            <a:endParaRPr i="1" sz="4600">
              <a:solidFill>
                <a:schemeClr val="dk1"/>
              </a:solidFill>
            </a:endParaRPr>
          </a:p>
        </p:txBody>
      </p:sp>
      <p:sp>
        <p:nvSpPr>
          <p:cNvPr id="54" name="Google Shape;54;p12"/>
          <p:cNvSpPr txBox="1"/>
          <p:nvPr>
            <p:ph idx="1" type="body"/>
          </p:nvPr>
        </p:nvSpPr>
        <p:spPr>
          <a:xfrm>
            <a:off x="280675" y="16303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ctr">
              <a:lnSpc>
                <a:spcPct val="115000"/>
              </a:lnSpc>
              <a:spcBef>
                <a:spcPts val="0"/>
              </a:spcBef>
              <a:spcAft>
                <a:spcPts val="0"/>
              </a:spcAft>
              <a:buNone/>
            </a:pPr>
            <a:r>
              <a:rPr b="1" lang="en" sz="2300">
                <a:latin typeface="Helvetica Neue"/>
                <a:ea typeface="Helvetica Neue"/>
                <a:cs typeface="Helvetica Neue"/>
                <a:sym typeface="Helvetica Neue"/>
              </a:rPr>
              <a:t>Your instructors:</a:t>
            </a:r>
            <a:endParaRPr b="1" sz="2300">
              <a:latin typeface="Helvetica Neue"/>
              <a:ea typeface="Helvetica Neue"/>
              <a:cs typeface="Helvetica Neue"/>
              <a:sym typeface="Helvetica Neue"/>
            </a:endParaRPr>
          </a:p>
          <a:p>
            <a:pPr indent="0" lvl="0" marL="0" rtl="0" algn="ctr">
              <a:lnSpc>
                <a:spcPct val="115000"/>
              </a:lnSpc>
              <a:spcBef>
                <a:spcPts val="1200"/>
              </a:spcBef>
              <a:spcAft>
                <a:spcPts val="0"/>
              </a:spcAft>
              <a:buNone/>
            </a:pPr>
            <a:r>
              <a:rPr lang="en" sz="2300"/>
              <a:t>Abhi: </a:t>
            </a:r>
            <a:r>
              <a:rPr lang="en" sz="2300" u="sng">
                <a:solidFill>
                  <a:schemeClr val="hlink"/>
                </a:solidFill>
                <a:hlinkClick r:id="rId3"/>
              </a:rPr>
              <a:t>as5460@columbia.edu</a:t>
            </a:r>
            <a:endParaRPr sz="2300"/>
          </a:p>
          <a:p>
            <a:pPr indent="0" lvl="0" marL="0" rtl="0" algn="ctr">
              <a:lnSpc>
                <a:spcPct val="115000"/>
              </a:lnSpc>
              <a:spcBef>
                <a:spcPts val="1200"/>
              </a:spcBef>
              <a:spcAft>
                <a:spcPts val="0"/>
              </a:spcAft>
              <a:buNone/>
            </a:pPr>
            <a:r>
              <a:rPr lang="en" sz="2300"/>
              <a:t>Sam: </a:t>
            </a:r>
            <a:r>
              <a:rPr lang="en" sz="2300" u="sng">
                <a:solidFill>
                  <a:schemeClr val="hlink"/>
                </a:solidFill>
                <a:hlinkClick r:id="rId4"/>
              </a:rPr>
              <a:t>sl4742@columbia.edu</a:t>
            </a:r>
            <a:r>
              <a:rPr lang="en" sz="2300"/>
              <a:t> </a:t>
            </a:r>
            <a:endParaRPr sz="2300"/>
          </a:p>
          <a:p>
            <a:pPr indent="0" lvl="0" marL="0" rtl="0" algn="ctr">
              <a:lnSpc>
                <a:spcPct val="115000"/>
              </a:lnSpc>
              <a:spcBef>
                <a:spcPts val="1200"/>
              </a:spcBef>
              <a:spcAft>
                <a:spcPts val="0"/>
              </a:spcAft>
              <a:buNone/>
            </a:pPr>
            <a:r>
              <a:rPr lang="en" sz="2300"/>
              <a:t>Sharon: </a:t>
            </a:r>
            <a:r>
              <a:rPr lang="en" sz="2300" u="sng">
                <a:solidFill>
                  <a:schemeClr val="hlink"/>
                </a:solidFill>
                <a:hlinkClick r:id="rId5"/>
              </a:rPr>
              <a:t>sjs2290@columbia.edu</a:t>
            </a:r>
            <a:r>
              <a:rPr lang="en" sz="2300"/>
              <a:t> </a:t>
            </a:r>
            <a:endParaRPr sz="2300"/>
          </a:p>
          <a:p>
            <a:pPr indent="0" lvl="0" marL="0" rtl="0" algn="ctr">
              <a:spcBef>
                <a:spcPts val="1200"/>
              </a:spcBef>
              <a:spcAft>
                <a:spcPts val="0"/>
              </a:spcAft>
              <a:buNone/>
            </a:pPr>
            <a:r>
              <a:t/>
            </a:r>
            <a:endParaRPr b="1" i="1" sz="2400">
              <a:latin typeface="Helvetica Neue"/>
              <a:ea typeface="Helvetica Neue"/>
              <a:cs typeface="Helvetica Neue"/>
              <a:sym typeface="Helvetica Neue"/>
            </a:endParaRPr>
          </a:p>
          <a:p>
            <a:pPr indent="0" lvl="0" marL="0" rtl="0" algn="ctr">
              <a:spcBef>
                <a:spcPts val="1200"/>
              </a:spcBef>
              <a:spcAft>
                <a:spcPts val="1200"/>
              </a:spcAft>
              <a:buNone/>
            </a:pPr>
            <a:r>
              <a:rPr b="1" i="1" lang="en" sz="3200">
                <a:latin typeface="Helvetica Neue"/>
                <a:ea typeface="Helvetica Neue"/>
                <a:cs typeface="Helvetica Neue"/>
                <a:sym typeface="Helvetica Neue"/>
              </a:rPr>
              <a:t>Please take a moment to introduce yourself to your tablemates!</a:t>
            </a:r>
            <a:endParaRPr b="1" i="1" sz="3200">
              <a:latin typeface="Helvetica Neue"/>
              <a:ea typeface="Helvetica Neue"/>
              <a:cs typeface="Helvetica Neue"/>
              <a:sym typeface="Helvetica Neue"/>
            </a:endParaRPr>
          </a:p>
        </p:txBody>
      </p:sp>
      <p:pic>
        <p:nvPicPr>
          <p:cNvPr id="55" name="Google Shape;55;p12"/>
          <p:cNvPicPr preferRelativeResize="0"/>
          <p:nvPr/>
        </p:nvPicPr>
        <p:blipFill>
          <a:blip r:embed="rId6">
            <a:alphaModFix/>
          </a:blip>
          <a:stretch>
            <a:fillRect/>
          </a:stretch>
        </p:blipFill>
        <p:spPr>
          <a:xfrm>
            <a:off x="3756075" y="143976"/>
            <a:ext cx="5311725" cy="1327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t>How can I get help?</a:t>
            </a:r>
            <a:endParaRPr i="1"/>
          </a:p>
        </p:txBody>
      </p:sp>
      <p:sp>
        <p:nvSpPr>
          <p:cNvPr id="111" name="Google Shape;111;p21"/>
          <p:cNvSpPr txBox="1"/>
          <p:nvPr>
            <p:ph idx="1" type="body"/>
          </p:nvPr>
        </p:nvSpPr>
        <p:spPr>
          <a:xfrm>
            <a:off x="280675" y="1173175"/>
            <a:ext cx="8520600" cy="3416400"/>
          </a:xfrm>
          <a:prstGeom prst="rect">
            <a:avLst/>
          </a:prstGeom>
        </p:spPr>
        <p:txBody>
          <a:bodyPr anchorCtr="0" anchor="t" bIns="91425" lIns="91425" spcFirstLastPara="1" rIns="91425" wrap="square" tIns="91425">
            <a:normAutofit fontScale="92500" lnSpcReduction="10000"/>
          </a:bodyPr>
          <a:lstStyle/>
          <a:p>
            <a:pPr indent="-369570" lvl="0" marL="457200" rtl="0" algn="l">
              <a:spcBef>
                <a:spcPts val="0"/>
              </a:spcBef>
              <a:spcAft>
                <a:spcPts val="0"/>
              </a:spcAft>
              <a:buSzPct val="100000"/>
              <a:buFont typeface="Helvetica Neue"/>
              <a:buAutoNum type="arabicParenR"/>
            </a:pPr>
            <a:r>
              <a:rPr b="1" lang="en" sz="2400">
                <a:latin typeface="Helvetica Neue"/>
                <a:ea typeface="Helvetica Neue"/>
                <a:cs typeface="Helvetica Neue"/>
                <a:sym typeface="Helvetica Neue"/>
              </a:rPr>
              <a:t>Your peers</a:t>
            </a:r>
            <a:endParaRPr b="1" sz="2400">
              <a:latin typeface="Helvetica Neue"/>
              <a:ea typeface="Helvetica Neue"/>
              <a:cs typeface="Helvetica Neue"/>
              <a:sym typeface="Helvetica Neue"/>
            </a:endParaRPr>
          </a:p>
          <a:p>
            <a:pPr indent="-369570" lvl="0" marL="457200" rtl="0" algn="l">
              <a:spcBef>
                <a:spcPts val="0"/>
              </a:spcBef>
              <a:spcAft>
                <a:spcPts val="0"/>
              </a:spcAft>
              <a:buSzPct val="100000"/>
              <a:buAutoNum type="arabicParenR"/>
            </a:pPr>
            <a:r>
              <a:rPr lang="en" sz="2400"/>
              <a:t>Slack us!</a:t>
            </a:r>
            <a:endParaRPr sz="2400"/>
          </a:p>
          <a:p>
            <a:pPr indent="-369570" lvl="0" marL="457200" rtl="0" algn="l">
              <a:spcBef>
                <a:spcPts val="0"/>
              </a:spcBef>
              <a:spcAft>
                <a:spcPts val="0"/>
              </a:spcAft>
              <a:buSzPct val="100000"/>
              <a:buAutoNum type="arabicParenR"/>
            </a:pPr>
            <a:r>
              <a:rPr lang="en" sz="2400"/>
              <a:t>Email us!</a:t>
            </a:r>
            <a:endParaRPr sz="2400"/>
          </a:p>
          <a:p>
            <a:pPr indent="-369570" lvl="0" marL="457200" rtl="0" algn="l">
              <a:spcBef>
                <a:spcPts val="0"/>
              </a:spcBef>
              <a:spcAft>
                <a:spcPts val="0"/>
              </a:spcAft>
              <a:buSzPct val="100000"/>
              <a:buAutoNum type="arabicParenR"/>
            </a:pPr>
            <a:r>
              <a:rPr lang="en" sz="2400"/>
              <a:t>Office hours: before or after class - we have the room booked until </a:t>
            </a:r>
            <a:r>
              <a:rPr b="1" lang="en" sz="2400">
                <a:latin typeface="Helvetica Neue"/>
                <a:ea typeface="Helvetica Neue"/>
                <a:cs typeface="Helvetica Neue"/>
                <a:sym typeface="Helvetica Neue"/>
              </a:rPr>
              <a:t>12-3PM</a:t>
            </a:r>
            <a:r>
              <a:rPr lang="en" sz="2400"/>
              <a:t> (we can do by appointment if needed)</a:t>
            </a:r>
            <a:endParaRPr sz="2400"/>
          </a:p>
          <a:p>
            <a:pPr indent="0" lvl="0" marL="0" rtl="0" algn="l">
              <a:spcBef>
                <a:spcPts val="1200"/>
              </a:spcBef>
              <a:spcAft>
                <a:spcPts val="0"/>
              </a:spcAft>
              <a:buNone/>
            </a:pPr>
            <a:r>
              <a:t/>
            </a:r>
            <a:endParaRPr sz="2400"/>
          </a:p>
          <a:p>
            <a:pPr indent="0" lvl="0" marL="0" rtl="0" algn="ctr">
              <a:spcBef>
                <a:spcPts val="1200"/>
              </a:spcBef>
              <a:spcAft>
                <a:spcPts val="1200"/>
              </a:spcAft>
              <a:buNone/>
            </a:pPr>
            <a:r>
              <a:rPr lang="en" sz="2400"/>
              <a:t>Talk to us, anytime! Small coding problems, package issues, etc. - the sooner the better :) We are here to help no matter </a:t>
            </a:r>
            <a:r>
              <a:rPr lang="en" sz="2400"/>
              <a:t>what.</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Terminal Overview</a:t>
            </a:r>
            <a:endParaRPr/>
          </a:p>
        </p:txBody>
      </p:sp>
      <p:sp>
        <p:nvSpPr>
          <p:cNvPr id="117" name="Google Shape;117;p22"/>
          <p:cNvSpPr txBox="1"/>
          <p:nvPr>
            <p:ph idx="1" type="body"/>
          </p:nvPr>
        </p:nvSpPr>
        <p:spPr>
          <a:xfrm>
            <a:off x="280675" y="1173175"/>
            <a:ext cx="8520600" cy="3416400"/>
          </a:xfrm>
          <a:prstGeom prst="rect">
            <a:avLst/>
          </a:prstGeom>
        </p:spPr>
        <p:txBody>
          <a:bodyPr anchorCtr="0" anchor="t" bIns="91425" lIns="91425" spcFirstLastPara="1" rIns="91425" wrap="square" tIns="91425">
            <a:normAutofit/>
          </a:bodyPr>
          <a:lstStyle/>
          <a:p>
            <a:pPr indent="-400050" lvl="0" marL="457200" rtl="0" algn="l">
              <a:spcBef>
                <a:spcPts val="0"/>
              </a:spcBef>
              <a:spcAft>
                <a:spcPts val="0"/>
              </a:spcAft>
              <a:buClr>
                <a:schemeClr val="dk1"/>
              </a:buClr>
              <a:buSzPts val="2700"/>
              <a:buChar char="●"/>
            </a:pPr>
            <a:r>
              <a:rPr lang="en" sz="2700">
                <a:solidFill>
                  <a:schemeClr val="dk1"/>
                </a:solidFill>
              </a:rPr>
              <a:t>What is a </a:t>
            </a:r>
            <a:r>
              <a:rPr b="1" lang="en" sz="2700">
                <a:solidFill>
                  <a:srgbClr val="306998"/>
                </a:solidFill>
                <a:latin typeface="Helvetica Neue"/>
                <a:ea typeface="Helvetica Neue"/>
                <a:cs typeface="Helvetica Neue"/>
                <a:sym typeface="Helvetica Neue"/>
              </a:rPr>
              <a:t>terminal</a:t>
            </a:r>
            <a:r>
              <a:rPr lang="en" sz="2700">
                <a:solidFill>
                  <a:schemeClr val="dk1"/>
                </a:solidFill>
              </a:rPr>
              <a:t>? </a:t>
            </a:r>
            <a:endParaRPr sz="2700">
              <a:solidFill>
                <a:schemeClr val="dk1"/>
              </a:solidFill>
            </a:endParaRPr>
          </a:p>
          <a:p>
            <a:pPr indent="-400050" lvl="0" marL="457200" rtl="0" algn="l">
              <a:spcBef>
                <a:spcPts val="0"/>
              </a:spcBef>
              <a:spcAft>
                <a:spcPts val="0"/>
              </a:spcAft>
              <a:buClr>
                <a:schemeClr val="dk1"/>
              </a:buClr>
              <a:buSzPts val="2700"/>
              <a:buChar char="●"/>
            </a:pPr>
            <a:r>
              <a:rPr lang="en" sz="2700">
                <a:solidFill>
                  <a:schemeClr val="dk1"/>
                </a:solidFill>
              </a:rPr>
              <a:t>Why are there so many terminals??</a:t>
            </a:r>
            <a:endParaRPr sz="27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Terminal Overview</a:t>
            </a:r>
            <a:endParaRPr/>
          </a:p>
        </p:txBody>
      </p:sp>
      <p:sp>
        <p:nvSpPr>
          <p:cNvPr id="123" name="Google Shape;123;p23"/>
          <p:cNvSpPr txBox="1"/>
          <p:nvPr>
            <p:ph idx="1" type="body"/>
          </p:nvPr>
        </p:nvSpPr>
        <p:spPr>
          <a:xfrm>
            <a:off x="280675" y="11731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Lato Light"/>
              <a:buChar char="●"/>
            </a:pPr>
            <a:r>
              <a:rPr b="1" lang="en">
                <a:solidFill>
                  <a:srgbClr val="306998"/>
                </a:solidFill>
                <a:latin typeface="Helvetica Neue"/>
                <a:ea typeface="Helvetica Neue"/>
                <a:cs typeface="Helvetica Neue"/>
                <a:sym typeface="Helvetica Neue"/>
              </a:rPr>
              <a:t>Terminals</a:t>
            </a:r>
            <a:r>
              <a:rPr lang="en">
                <a:solidFill>
                  <a:schemeClr val="dk1"/>
                </a:solidFill>
              </a:rPr>
              <a:t> are a text input and output program that allows you to</a:t>
            </a:r>
            <a:r>
              <a:rPr lang="en" sz="1800">
                <a:solidFill>
                  <a:schemeClr val="dk1"/>
                </a:solidFill>
              </a:rPr>
              <a:t> talk to your hardware and tell it what to do</a:t>
            </a:r>
            <a:endParaRPr>
              <a:solidFill>
                <a:schemeClr val="dk1"/>
              </a:solidFill>
            </a:endParaRPr>
          </a:p>
          <a:p>
            <a:pPr indent="-342900" lvl="1" marL="914400" rtl="0" algn="l">
              <a:spcBef>
                <a:spcPts val="0"/>
              </a:spcBef>
              <a:spcAft>
                <a:spcPts val="0"/>
              </a:spcAft>
              <a:buClr>
                <a:schemeClr val="dk1"/>
              </a:buClr>
              <a:buSzPts val="1800"/>
              <a:buChar char="○"/>
            </a:pPr>
            <a:r>
              <a:rPr b="1" lang="en" sz="1800">
                <a:solidFill>
                  <a:srgbClr val="FFD34B"/>
                </a:solidFill>
                <a:latin typeface="Helvetica Neue"/>
                <a:ea typeface="Helvetica Neue"/>
                <a:cs typeface="Helvetica Neue"/>
                <a:sym typeface="Helvetica Neue"/>
              </a:rPr>
              <a:t>Input</a:t>
            </a:r>
            <a:r>
              <a:rPr b="1" lang="en" sz="1800">
                <a:solidFill>
                  <a:schemeClr val="dk1"/>
                </a:solidFill>
                <a:latin typeface="Helvetica Neue"/>
                <a:ea typeface="Helvetica Neue"/>
                <a:cs typeface="Helvetica Neue"/>
                <a:sym typeface="Helvetica Neue"/>
              </a:rPr>
              <a:t> </a:t>
            </a:r>
            <a:r>
              <a:rPr lang="en" sz="1800">
                <a:solidFill>
                  <a:schemeClr val="dk1"/>
                </a:solidFill>
              </a:rPr>
              <a:t>(what you type) and </a:t>
            </a:r>
            <a:r>
              <a:rPr b="1" lang="en" sz="1800">
                <a:solidFill>
                  <a:srgbClr val="306998"/>
                </a:solidFill>
                <a:latin typeface="Helvetica Neue"/>
                <a:ea typeface="Helvetica Neue"/>
                <a:cs typeface="Helvetica Neue"/>
                <a:sym typeface="Helvetica Neue"/>
              </a:rPr>
              <a:t>output</a:t>
            </a:r>
            <a:r>
              <a:rPr b="1" lang="en" sz="1800">
                <a:solidFill>
                  <a:schemeClr val="dk1"/>
                </a:solidFill>
                <a:latin typeface="Helvetica Neue"/>
                <a:ea typeface="Helvetica Neue"/>
                <a:cs typeface="Helvetica Neue"/>
                <a:sym typeface="Helvetica Neue"/>
              </a:rPr>
              <a:t> </a:t>
            </a:r>
            <a:r>
              <a:rPr lang="en" sz="1800">
                <a:solidFill>
                  <a:schemeClr val="dk1"/>
                </a:solidFill>
              </a:rPr>
              <a:t>(what shows up</a:t>
            </a:r>
            <a:r>
              <a:rPr lang="en" sz="1800">
                <a:solidFill>
                  <a:schemeClr val="dk1"/>
                </a:solidFill>
              </a:rPr>
              <a:t>)</a:t>
            </a:r>
            <a:endParaRPr sz="1800">
              <a:solidFill>
                <a:schemeClr val="dk1"/>
              </a:solidFill>
            </a:endParaRPr>
          </a:p>
          <a:p>
            <a:pPr indent="-342900" lvl="0" marL="457200" rtl="0" algn="l">
              <a:spcBef>
                <a:spcPts val="0"/>
              </a:spcBef>
              <a:spcAft>
                <a:spcPts val="0"/>
              </a:spcAft>
              <a:buClr>
                <a:schemeClr val="dk1"/>
              </a:buClr>
              <a:buSzPts val="1800"/>
              <a:buChar char="●"/>
            </a:pPr>
            <a:r>
              <a:rPr b="1" lang="en">
                <a:solidFill>
                  <a:srgbClr val="FFD34B"/>
                </a:solidFill>
                <a:latin typeface="Helvetica Neue"/>
                <a:ea typeface="Helvetica Neue"/>
                <a:cs typeface="Helvetica Neue"/>
                <a:sym typeface="Helvetica Neue"/>
              </a:rPr>
              <a:t>Fun Fact:</a:t>
            </a:r>
            <a:r>
              <a:rPr lang="en">
                <a:solidFill>
                  <a:schemeClr val="dk1"/>
                </a:solidFill>
              </a:rPr>
              <a:t> B</a:t>
            </a:r>
            <a:r>
              <a:rPr lang="en" sz="1800">
                <a:solidFill>
                  <a:schemeClr val="dk1"/>
                </a:solidFill>
              </a:rPr>
              <a:t>ack in the day, the entire way you would interact with your computer would be through a physical terminal. The terminals we use nowadays are actually considered </a:t>
            </a:r>
            <a:r>
              <a:rPr b="1" lang="en">
                <a:solidFill>
                  <a:schemeClr val="dk1"/>
                </a:solidFill>
                <a:latin typeface="Helvetica Neue"/>
                <a:ea typeface="Helvetica Neue"/>
                <a:cs typeface="Helvetica Neue"/>
                <a:sym typeface="Helvetica Neue"/>
              </a:rPr>
              <a:t>terminal</a:t>
            </a:r>
            <a:r>
              <a:rPr lang="en">
                <a:solidFill>
                  <a:schemeClr val="dk1"/>
                </a:solidFill>
              </a:rPr>
              <a:t> </a:t>
            </a:r>
            <a:r>
              <a:rPr b="1" i="1" lang="en">
                <a:solidFill>
                  <a:schemeClr val="dk1"/>
                </a:solidFill>
                <a:latin typeface="Helvetica Neue"/>
                <a:ea typeface="Helvetica Neue"/>
                <a:cs typeface="Helvetica Neue"/>
                <a:sym typeface="Helvetica Neue"/>
              </a:rPr>
              <a:t>emulators</a:t>
            </a:r>
            <a:endParaRPr i="1" sz="1800">
              <a:solidFill>
                <a:schemeClr val="dk1"/>
              </a:solidFill>
            </a:endParaRPr>
          </a:p>
          <a:p>
            <a:pPr indent="0" lvl="0" marL="0" rtl="0" algn="l">
              <a:spcBef>
                <a:spcPts val="1200"/>
              </a:spcBef>
              <a:spcAft>
                <a:spcPts val="0"/>
              </a:spcAft>
              <a:buNone/>
            </a:pPr>
            <a:r>
              <a:t/>
            </a:r>
            <a:endParaRPr sz="1800">
              <a:solidFill>
                <a:schemeClr val="dk1"/>
              </a:solidFill>
            </a:endParaRPr>
          </a:p>
          <a:p>
            <a:pPr indent="0" lvl="0" marL="0" rtl="0" algn="l">
              <a:spcBef>
                <a:spcPts val="1200"/>
              </a:spcBef>
              <a:spcAft>
                <a:spcPts val="1200"/>
              </a:spcAft>
              <a:buNone/>
            </a:pPr>
            <a:r>
              <a:t/>
            </a:r>
            <a:endParaRPr sz="1800">
              <a:solidFill>
                <a:schemeClr val="dk1"/>
              </a:solidFill>
            </a:endParaRPr>
          </a:p>
        </p:txBody>
      </p:sp>
      <p:grpSp>
        <p:nvGrpSpPr>
          <p:cNvPr id="124" name="Google Shape;124;p23"/>
          <p:cNvGrpSpPr/>
          <p:nvPr/>
        </p:nvGrpSpPr>
        <p:grpSpPr>
          <a:xfrm>
            <a:off x="2100675" y="3153225"/>
            <a:ext cx="5195756" cy="1990275"/>
            <a:chOff x="1935750" y="3153225"/>
            <a:chExt cx="5195756" cy="1990275"/>
          </a:xfrm>
        </p:grpSpPr>
        <p:pic>
          <p:nvPicPr>
            <p:cNvPr id="125" name="Google Shape;125;p23"/>
            <p:cNvPicPr preferRelativeResize="0"/>
            <p:nvPr/>
          </p:nvPicPr>
          <p:blipFill>
            <a:blip r:embed="rId3">
              <a:alphaModFix/>
            </a:blip>
            <a:stretch>
              <a:fillRect/>
            </a:stretch>
          </p:blipFill>
          <p:spPr>
            <a:xfrm>
              <a:off x="1935750" y="3262100"/>
              <a:ext cx="1752376" cy="1555576"/>
            </a:xfrm>
            <a:prstGeom prst="rect">
              <a:avLst/>
            </a:prstGeom>
            <a:noFill/>
            <a:ln>
              <a:noFill/>
            </a:ln>
          </p:spPr>
        </p:pic>
        <p:pic>
          <p:nvPicPr>
            <p:cNvPr id="126" name="Google Shape;126;p23"/>
            <p:cNvPicPr preferRelativeResize="0"/>
            <p:nvPr/>
          </p:nvPicPr>
          <p:blipFill>
            <a:blip r:embed="rId4">
              <a:alphaModFix/>
            </a:blip>
            <a:stretch>
              <a:fillRect/>
            </a:stretch>
          </p:blipFill>
          <p:spPr>
            <a:xfrm>
              <a:off x="4291805" y="3153225"/>
              <a:ext cx="2839701" cy="1990275"/>
            </a:xfrm>
            <a:prstGeom prst="rect">
              <a:avLst/>
            </a:prstGeom>
            <a:noFill/>
            <a:ln>
              <a:noFill/>
            </a:ln>
          </p:spPr>
        </p:pic>
        <p:sp>
          <p:nvSpPr>
            <p:cNvPr id="127" name="Google Shape;127;p23"/>
            <p:cNvSpPr txBox="1"/>
            <p:nvPr/>
          </p:nvSpPr>
          <p:spPr>
            <a:xfrm>
              <a:off x="2470975" y="4681800"/>
              <a:ext cx="41400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800">
                  <a:solidFill>
                    <a:schemeClr val="dk1"/>
                  </a:solidFill>
                  <a:latin typeface="Helvetica Neue"/>
                  <a:ea typeface="Helvetica Neue"/>
                  <a:cs typeface="Helvetica Neue"/>
                  <a:sym typeface="Helvetica Neue"/>
                </a:rPr>
                <a:t>then 		vs 			now</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Terminal Overview - shells</a:t>
            </a:r>
            <a:endParaRPr/>
          </a:p>
        </p:txBody>
      </p:sp>
      <p:sp>
        <p:nvSpPr>
          <p:cNvPr id="133" name="Google Shape;133;p24"/>
          <p:cNvSpPr txBox="1"/>
          <p:nvPr>
            <p:ph idx="1" type="body"/>
          </p:nvPr>
        </p:nvSpPr>
        <p:spPr>
          <a:xfrm>
            <a:off x="280675" y="11731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Lato Light"/>
              <a:buChar char="●"/>
            </a:pPr>
            <a:r>
              <a:rPr lang="en">
                <a:solidFill>
                  <a:schemeClr val="dk1"/>
                </a:solidFill>
              </a:rPr>
              <a:t>Terminals each have their own </a:t>
            </a:r>
            <a:r>
              <a:rPr b="1" lang="en">
                <a:solidFill>
                  <a:srgbClr val="FFD34B"/>
                </a:solidFill>
                <a:latin typeface="Helvetica Neue"/>
                <a:ea typeface="Helvetica Neue"/>
                <a:cs typeface="Helvetica Neue"/>
                <a:sym typeface="Helvetica Neue"/>
              </a:rPr>
              <a:t>shells</a:t>
            </a:r>
            <a:endParaRPr>
              <a:solidFill>
                <a:srgbClr val="FFD34B"/>
              </a:solidFill>
            </a:endParaRPr>
          </a:p>
          <a:p>
            <a:pPr indent="-342900" lvl="1" marL="914400" rtl="0" algn="l">
              <a:spcBef>
                <a:spcPts val="0"/>
              </a:spcBef>
              <a:spcAft>
                <a:spcPts val="0"/>
              </a:spcAft>
              <a:buClr>
                <a:schemeClr val="dk1"/>
              </a:buClr>
              <a:buSzPts val="1800"/>
              <a:buChar char="○"/>
            </a:pPr>
            <a:r>
              <a:rPr lang="en" sz="1800">
                <a:solidFill>
                  <a:schemeClr val="dk1"/>
                </a:solidFill>
              </a:rPr>
              <a:t>A shell is a program that processes commands and outputs the results.</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It interprets and processes the commands entered by the user via the </a:t>
            </a:r>
            <a:r>
              <a:rPr b="1" lang="en" sz="1800">
                <a:solidFill>
                  <a:srgbClr val="306998"/>
                </a:solidFill>
                <a:latin typeface="Helvetica Neue"/>
                <a:ea typeface="Helvetica Neue"/>
                <a:cs typeface="Helvetica Neue"/>
                <a:sym typeface="Helvetica Neue"/>
              </a:rPr>
              <a:t>terminal</a:t>
            </a:r>
            <a:r>
              <a:rPr lang="en" sz="1800">
                <a:solidFill>
                  <a:schemeClr val="dk1"/>
                </a:solidFill>
              </a:rPr>
              <a:t>. </a:t>
            </a:r>
            <a:endParaRPr sz="18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Terminal Overview</a:t>
            </a:r>
            <a:endParaRPr/>
          </a:p>
        </p:txBody>
      </p:sp>
      <p:sp>
        <p:nvSpPr>
          <p:cNvPr id="139" name="Google Shape;139;p25"/>
          <p:cNvSpPr txBox="1"/>
          <p:nvPr>
            <p:ph idx="1" type="body"/>
          </p:nvPr>
        </p:nvSpPr>
        <p:spPr>
          <a:xfrm>
            <a:off x="280675" y="1173175"/>
            <a:ext cx="4383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Lato Light"/>
              <a:buChar char="●"/>
            </a:pPr>
            <a:r>
              <a:rPr b="1" lang="en">
                <a:solidFill>
                  <a:srgbClr val="306998"/>
                </a:solidFill>
                <a:latin typeface="Helvetica Neue"/>
                <a:ea typeface="Helvetica Neue"/>
                <a:cs typeface="Helvetica Neue"/>
                <a:sym typeface="Helvetica Neue"/>
              </a:rPr>
              <a:t>Linux/Mac</a:t>
            </a:r>
            <a:r>
              <a:rPr lang="en">
                <a:solidFill>
                  <a:schemeClr val="dk1"/>
                </a:solidFill>
              </a:rPr>
              <a:t> shell: </a:t>
            </a:r>
            <a:r>
              <a:rPr b="1" lang="en">
                <a:solidFill>
                  <a:srgbClr val="FFD34B"/>
                </a:solidFill>
                <a:latin typeface="Helvetica Neue"/>
                <a:ea typeface="Helvetica Neue"/>
                <a:cs typeface="Helvetica Neue"/>
                <a:sym typeface="Helvetica Neue"/>
              </a:rPr>
              <a:t>Bash</a:t>
            </a:r>
            <a:r>
              <a:rPr b="1" lang="en">
                <a:solidFill>
                  <a:schemeClr val="dk1"/>
                </a:solidFill>
                <a:latin typeface="Helvetica Neue"/>
                <a:ea typeface="Helvetica Neue"/>
                <a:cs typeface="Helvetica Neue"/>
                <a:sym typeface="Helvetica Neue"/>
              </a:rPr>
              <a:t> </a:t>
            </a:r>
            <a:r>
              <a:rPr lang="en">
                <a:solidFill>
                  <a:schemeClr val="dk1"/>
                </a:solidFill>
              </a:rPr>
              <a:t>or </a:t>
            </a:r>
            <a:r>
              <a:rPr b="1" lang="en">
                <a:solidFill>
                  <a:srgbClr val="FFD34B"/>
                </a:solidFill>
                <a:latin typeface="Helvetica Neue"/>
                <a:ea typeface="Helvetica Neue"/>
                <a:cs typeface="Helvetica Neue"/>
                <a:sym typeface="Helvetica Neue"/>
              </a:rPr>
              <a:t>Zsh</a:t>
            </a:r>
            <a:endParaRPr b="1">
              <a:solidFill>
                <a:srgbClr val="FFD34B"/>
              </a:solidFill>
              <a:latin typeface="Helvetica Neue"/>
              <a:ea typeface="Helvetica Neue"/>
              <a:cs typeface="Helvetica Neue"/>
              <a:sym typeface="Helvetica Neue"/>
            </a:endParaRPr>
          </a:p>
          <a:p>
            <a:pPr indent="-342900" lvl="0" marL="457200" rtl="0" algn="l">
              <a:spcBef>
                <a:spcPts val="0"/>
              </a:spcBef>
              <a:spcAft>
                <a:spcPts val="0"/>
              </a:spcAft>
              <a:buClr>
                <a:schemeClr val="dk1"/>
              </a:buClr>
              <a:buSzPts val="1800"/>
              <a:buFont typeface="Lato Light"/>
              <a:buChar char="●"/>
            </a:pPr>
            <a:r>
              <a:rPr b="1" lang="en">
                <a:solidFill>
                  <a:srgbClr val="306998"/>
                </a:solidFill>
                <a:latin typeface="Helvetica Neue"/>
                <a:ea typeface="Helvetica Neue"/>
                <a:cs typeface="Helvetica Neue"/>
                <a:sym typeface="Helvetica Neue"/>
              </a:rPr>
              <a:t>Windows</a:t>
            </a:r>
            <a:r>
              <a:rPr lang="en">
                <a:solidFill>
                  <a:schemeClr val="dk1"/>
                </a:solidFill>
              </a:rPr>
              <a:t>: </a:t>
            </a:r>
            <a:r>
              <a:rPr b="1" lang="en">
                <a:solidFill>
                  <a:srgbClr val="FFD34B"/>
                </a:solidFill>
                <a:latin typeface="Helvetica Neue"/>
                <a:ea typeface="Helvetica Neue"/>
                <a:cs typeface="Helvetica Neue"/>
                <a:sym typeface="Helvetica Neue"/>
              </a:rPr>
              <a:t>Powershell</a:t>
            </a:r>
            <a:endParaRPr b="1">
              <a:solidFill>
                <a:srgbClr val="FFD34B"/>
              </a:solidFill>
              <a:latin typeface="Helvetica Neue"/>
              <a:ea typeface="Helvetica Neue"/>
              <a:cs typeface="Helvetica Neue"/>
              <a:sym typeface="Helvetica Neue"/>
            </a:endParaRPr>
          </a:p>
          <a:p>
            <a:pPr indent="-342900" lvl="0" marL="457200" rtl="0" algn="l">
              <a:spcBef>
                <a:spcPts val="0"/>
              </a:spcBef>
              <a:spcAft>
                <a:spcPts val="0"/>
              </a:spcAft>
              <a:buClr>
                <a:schemeClr val="dk1"/>
              </a:buClr>
              <a:buSzPts val="1800"/>
              <a:buChar char="●"/>
            </a:pPr>
            <a:r>
              <a:rPr lang="en">
                <a:solidFill>
                  <a:schemeClr val="dk1"/>
                </a:solidFill>
              </a:rPr>
              <a:t>I know it’s confusing, but sometimes your terminal name is the same as your shell, and sometimes it isn’t. </a:t>
            </a:r>
            <a:endParaRPr>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You can just think of the terminal as your keyboard and monitor, and your shell as the underlying software.</a:t>
            </a:r>
            <a:endParaRPr sz="1800">
              <a:solidFill>
                <a:schemeClr val="dk1"/>
              </a:solidFill>
            </a:endParaRPr>
          </a:p>
        </p:txBody>
      </p:sp>
      <p:grpSp>
        <p:nvGrpSpPr>
          <p:cNvPr id="140" name="Google Shape;140;p25"/>
          <p:cNvGrpSpPr/>
          <p:nvPr/>
        </p:nvGrpSpPr>
        <p:grpSpPr>
          <a:xfrm>
            <a:off x="4721692" y="900497"/>
            <a:ext cx="3943545" cy="3579280"/>
            <a:chOff x="4781925" y="1297350"/>
            <a:chExt cx="3787500" cy="3292200"/>
          </a:xfrm>
        </p:grpSpPr>
        <p:sp>
          <p:nvSpPr>
            <p:cNvPr id="141" name="Google Shape;141;p25"/>
            <p:cNvSpPr/>
            <p:nvPr/>
          </p:nvSpPr>
          <p:spPr>
            <a:xfrm>
              <a:off x="4781925" y="1297350"/>
              <a:ext cx="3787500" cy="3292200"/>
            </a:xfrm>
            <a:prstGeom prst="roundRect">
              <a:avLst>
                <a:gd fmla="val 16667" name="adj"/>
              </a:avLst>
            </a:prstGeom>
            <a:solidFill>
              <a:schemeClr val="dk1"/>
            </a:solidFill>
            <a:ln cap="flat" cmpd="sng" w="28575">
              <a:solidFill>
                <a:srgbClr val="306998"/>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pic>
          <p:nvPicPr>
            <p:cNvPr id="142" name="Google Shape;142;p25"/>
            <p:cNvPicPr preferRelativeResize="0"/>
            <p:nvPr/>
          </p:nvPicPr>
          <p:blipFill>
            <a:blip r:embed="rId3">
              <a:alphaModFix/>
            </a:blip>
            <a:stretch>
              <a:fillRect/>
            </a:stretch>
          </p:blipFill>
          <p:spPr>
            <a:xfrm>
              <a:off x="4910325" y="1489533"/>
              <a:ext cx="3530699" cy="2907830"/>
            </a:xfrm>
            <a:prstGeom prst="rect">
              <a:avLst/>
            </a:prstGeom>
            <a:noFill/>
            <a:ln>
              <a:noFill/>
            </a:ln>
          </p:spPr>
        </p:pic>
      </p:grpSp>
      <p:sp>
        <p:nvSpPr>
          <p:cNvPr id="143" name="Google Shape;143;p25"/>
          <p:cNvSpPr txBox="1"/>
          <p:nvPr/>
        </p:nvSpPr>
        <p:spPr>
          <a:xfrm>
            <a:off x="5282575" y="900500"/>
            <a:ext cx="1260900" cy="70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Helvetica Neue"/>
                <a:ea typeface="Helvetica Neue"/>
                <a:cs typeface="Helvetica Neue"/>
                <a:sym typeface="Helvetica Neue"/>
              </a:rPr>
              <a:t>me</a:t>
            </a:r>
            <a:endParaRPr b="1" sz="1800">
              <a:solidFill>
                <a:schemeClr val="lt1"/>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Terminal Overview - Misc</a:t>
            </a:r>
            <a:endParaRPr/>
          </a:p>
        </p:txBody>
      </p:sp>
      <p:sp>
        <p:nvSpPr>
          <p:cNvPr id="149" name="Google Shape;149;p26"/>
          <p:cNvSpPr txBox="1"/>
          <p:nvPr>
            <p:ph idx="1" type="body"/>
          </p:nvPr>
        </p:nvSpPr>
        <p:spPr>
          <a:xfrm>
            <a:off x="280675" y="11731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Lato Light"/>
              <a:buChar char="●"/>
            </a:pPr>
            <a:r>
              <a:rPr b="1" lang="en">
                <a:solidFill>
                  <a:srgbClr val="FFD34B"/>
                </a:solidFill>
                <a:latin typeface="Helvetica Neue"/>
                <a:ea typeface="Helvetica Neue"/>
                <a:cs typeface="Helvetica Neue"/>
                <a:sym typeface="Helvetica Neue"/>
              </a:rPr>
              <a:t>Directories</a:t>
            </a:r>
            <a:r>
              <a:rPr lang="en">
                <a:solidFill>
                  <a:schemeClr val="dk1"/>
                </a:solidFill>
              </a:rPr>
              <a:t>: fancy word for folders. Every file in your computer is contained within a hierarchical set of directories</a:t>
            </a:r>
            <a:endParaRPr>
              <a:solidFill>
                <a:schemeClr val="dk1"/>
              </a:solidFill>
            </a:endParaRPr>
          </a:p>
          <a:p>
            <a:pPr indent="-342900" lvl="0" marL="457200" rtl="0" algn="l">
              <a:spcBef>
                <a:spcPts val="0"/>
              </a:spcBef>
              <a:spcAft>
                <a:spcPts val="0"/>
              </a:spcAft>
              <a:buClr>
                <a:schemeClr val="dk1"/>
              </a:buClr>
              <a:buSzPts val="1800"/>
              <a:buFont typeface="Lato Light"/>
              <a:buChar char="●"/>
            </a:pPr>
            <a:r>
              <a:rPr b="1" lang="en">
                <a:solidFill>
                  <a:srgbClr val="306998"/>
                </a:solidFill>
                <a:latin typeface="Helvetica Neue"/>
                <a:ea typeface="Helvetica Neue"/>
                <a:cs typeface="Helvetica Neue"/>
                <a:sym typeface="Helvetica Neue"/>
              </a:rPr>
              <a:t>Application</a:t>
            </a:r>
            <a:r>
              <a:rPr lang="en">
                <a:solidFill>
                  <a:schemeClr val="dk1"/>
                </a:solidFill>
              </a:rPr>
              <a:t>: a program, or a set of instructions that tells a computer what to do. </a:t>
            </a:r>
            <a:endParaRPr>
              <a:solidFill>
                <a:schemeClr val="dk1"/>
              </a:solidFill>
            </a:endParaRPr>
          </a:p>
          <a:p>
            <a:pPr indent="-342900" lvl="1" marL="914400" rtl="0" algn="l">
              <a:spcBef>
                <a:spcPts val="0"/>
              </a:spcBef>
              <a:spcAft>
                <a:spcPts val="0"/>
              </a:spcAft>
              <a:buClr>
                <a:schemeClr val="dk1"/>
              </a:buClr>
              <a:buSzPts val="1800"/>
              <a:buFont typeface="Lato Light"/>
              <a:buChar char="○"/>
            </a:pPr>
            <a:r>
              <a:rPr lang="en" sz="1800">
                <a:solidFill>
                  <a:schemeClr val="dk1"/>
                </a:solidFill>
              </a:rPr>
              <a:t>Your computer doesn’t directly understand human-readable code, so applications are code that is compiled into a language that is easier for your computer to understand.</a:t>
            </a:r>
            <a:endParaRPr sz="1800">
              <a:solidFill>
                <a:schemeClr val="dk1"/>
              </a:solidFill>
            </a:endParaRPr>
          </a:p>
          <a:p>
            <a:pPr indent="-342900" lvl="2" marL="1371600" rtl="0" algn="l">
              <a:spcBef>
                <a:spcPts val="0"/>
              </a:spcBef>
              <a:spcAft>
                <a:spcPts val="0"/>
              </a:spcAft>
              <a:buClr>
                <a:schemeClr val="dk1"/>
              </a:buClr>
              <a:buSzPts val="1800"/>
              <a:buFont typeface="Lato Light"/>
              <a:buChar char="■"/>
            </a:pPr>
            <a:r>
              <a:rPr lang="en" sz="1800">
                <a:solidFill>
                  <a:schemeClr val="dk1"/>
                </a:solidFill>
              </a:rPr>
              <a:t>As a </a:t>
            </a:r>
            <a:r>
              <a:rPr b="1" i="1" lang="en" sz="1800">
                <a:solidFill>
                  <a:srgbClr val="FFD34B"/>
                </a:solidFill>
                <a:latin typeface="Helvetica Neue"/>
                <a:ea typeface="Helvetica Neue"/>
                <a:cs typeface="Helvetica Neue"/>
                <a:sym typeface="Helvetica Neue"/>
              </a:rPr>
              <a:t>scripting language,</a:t>
            </a:r>
            <a:r>
              <a:rPr lang="en" sz="1800">
                <a:solidFill>
                  <a:schemeClr val="dk1"/>
                </a:solidFill>
              </a:rPr>
              <a:t> python is even more quirky, but we won’t get into that.</a:t>
            </a:r>
            <a:endParaRPr sz="18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Ok, but what </a:t>
            </a:r>
            <a:r>
              <a:rPr lang="en"/>
              <a:t>is a </a:t>
            </a:r>
            <a:r>
              <a:rPr lang="en">
                <a:solidFill>
                  <a:srgbClr val="306998"/>
                </a:solidFill>
              </a:rPr>
              <a:t>Git</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55" name="Google Shape;155;p27"/>
          <p:cNvPicPr preferRelativeResize="0"/>
          <p:nvPr/>
        </p:nvPicPr>
        <p:blipFill>
          <a:blip r:embed="rId3">
            <a:alphaModFix/>
          </a:blip>
          <a:stretch>
            <a:fillRect/>
          </a:stretch>
        </p:blipFill>
        <p:spPr>
          <a:xfrm>
            <a:off x="4792775" y="2465377"/>
            <a:ext cx="3640250" cy="1521525"/>
          </a:xfrm>
          <a:prstGeom prst="rect">
            <a:avLst/>
          </a:prstGeom>
          <a:noFill/>
          <a:ln>
            <a:noFill/>
          </a:ln>
        </p:spPr>
      </p:pic>
      <p:sp>
        <p:nvSpPr>
          <p:cNvPr id="156" name="Google Shape;156;p27"/>
          <p:cNvSpPr txBox="1"/>
          <p:nvPr>
            <p:ph idx="1" type="body"/>
          </p:nvPr>
        </p:nvSpPr>
        <p:spPr>
          <a:xfrm>
            <a:off x="500400" y="1399000"/>
            <a:ext cx="46371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Git is a Version Control System (VCS).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Glad that cleared things up!</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even is a </a:t>
            </a:r>
            <a:r>
              <a:rPr lang="en">
                <a:solidFill>
                  <a:srgbClr val="306998"/>
                </a:solidFill>
              </a:rPr>
              <a:t>Git</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62" name="Google Shape;162;p28"/>
          <p:cNvSpPr txBox="1"/>
          <p:nvPr>
            <p:ph idx="1" type="body"/>
          </p:nvPr>
        </p:nvSpPr>
        <p:spPr>
          <a:xfrm>
            <a:off x="433075" y="1027075"/>
            <a:ext cx="81432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Git is a Version Control System (VCS).</a:t>
            </a:r>
            <a:endParaRPr>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It allows you to see changes you make to your code and easily revert them.</a:t>
            </a:r>
            <a:endParaRPr sz="18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even is a </a:t>
            </a:r>
            <a:r>
              <a:rPr lang="en">
                <a:solidFill>
                  <a:srgbClr val="306998"/>
                </a:solidFill>
              </a:rPr>
              <a:t>Git</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68" name="Google Shape;168;p29"/>
          <p:cNvSpPr txBox="1"/>
          <p:nvPr>
            <p:ph idx="1" type="body"/>
          </p:nvPr>
        </p:nvSpPr>
        <p:spPr>
          <a:xfrm>
            <a:off x="433075" y="1027075"/>
            <a:ext cx="81432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Git is a Version Control System (VCS).</a:t>
            </a:r>
            <a:endParaRPr>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It allows you to see changes you make to your code and easily revert them.</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It was designed to make it easier to have multiple versions of a code base, sometimes across multiple developers or teams</a:t>
            </a:r>
            <a:endParaRPr>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even is a </a:t>
            </a:r>
            <a:r>
              <a:rPr lang="en">
                <a:solidFill>
                  <a:srgbClr val="306998"/>
                </a:solidFill>
              </a:rPr>
              <a:t>Git</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4" name="Google Shape;174;p30"/>
          <p:cNvSpPr txBox="1"/>
          <p:nvPr>
            <p:ph idx="1" type="body"/>
          </p:nvPr>
        </p:nvSpPr>
        <p:spPr>
          <a:xfrm>
            <a:off x="433075" y="1027075"/>
            <a:ext cx="81432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Git is a Version Control System (VCS).</a:t>
            </a:r>
            <a:endParaRPr>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It allows you to see changes you make to your code and easily revert them.</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It was designed to make it easier to have multiple versions of a code base, sometimes across multiple developers or teams</a:t>
            </a:r>
            <a:endParaRPr sz="1800">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It is </a:t>
            </a:r>
            <a:r>
              <a:rPr b="1" lang="en">
                <a:solidFill>
                  <a:schemeClr val="dk1"/>
                </a:solidFill>
                <a:latin typeface="Helvetica Neue"/>
                <a:ea typeface="Helvetica Neue"/>
                <a:cs typeface="Helvetica Neue"/>
                <a:sym typeface="Helvetica Neue"/>
              </a:rPr>
              <a:t>NOT</a:t>
            </a:r>
            <a:r>
              <a:rPr lang="en">
                <a:solidFill>
                  <a:schemeClr val="dk1"/>
                </a:solidFill>
              </a:rPr>
              <a:t> </a:t>
            </a:r>
            <a:r>
              <a:rPr b="1" lang="en">
                <a:solidFill>
                  <a:srgbClr val="FFD34B"/>
                </a:solidFill>
                <a:latin typeface="Helvetica Neue"/>
                <a:ea typeface="Helvetica Neue"/>
                <a:cs typeface="Helvetica Neue"/>
                <a:sym typeface="Helvetica Neue"/>
              </a:rPr>
              <a:t>GitHub </a:t>
            </a:r>
            <a:r>
              <a:rPr lang="en">
                <a:solidFill>
                  <a:schemeClr val="dk1"/>
                </a:solidFill>
              </a:rPr>
              <a:t>though!</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3"/>
          <p:cNvSpPr/>
          <p:nvPr/>
        </p:nvSpPr>
        <p:spPr>
          <a:xfrm>
            <a:off x="518850" y="2594500"/>
            <a:ext cx="8106300" cy="2130600"/>
          </a:xfrm>
          <a:prstGeom prst="roundRect">
            <a:avLst>
              <a:gd fmla="val 16667" name="adj"/>
            </a:avLst>
          </a:prstGeom>
          <a:solidFill>
            <a:srgbClr val="646464"/>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5400">
                <a:solidFill>
                  <a:srgbClr val="FFD34B"/>
                </a:solidFill>
                <a:latin typeface="Roboto Mono"/>
                <a:ea typeface="Roboto Mono"/>
                <a:cs typeface="Roboto Mono"/>
                <a:sym typeface="Roboto Mono"/>
              </a:rPr>
              <a:t>&gt;Week 1: </a:t>
            </a:r>
            <a:endParaRPr b="1" sz="5400">
              <a:solidFill>
                <a:srgbClr val="FFD34B"/>
              </a:solidFill>
              <a:latin typeface="Roboto Mono"/>
              <a:ea typeface="Roboto Mono"/>
              <a:cs typeface="Roboto Mono"/>
              <a:sym typeface="Roboto Mono"/>
            </a:endParaRPr>
          </a:p>
          <a:p>
            <a:pPr indent="0" lvl="0" marL="0" rtl="0" algn="l">
              <a:spcBef>
                <a:spcPts val="0"/>
              </a:spcBef>
              <a:spcAft>
                <a:spcPts val="0"/>
              </a:spcAft>
              <a:buNone/>
            </a:pPr>
            <a:r>
              <a:rPr b="1" i="1" lang="en" sz="5400">
                <a:solidFill>
                  <a:srgbClr val="FFD34B"/>
                </a:solidFill>
                <a:latin typeface="Roboto Mono"/>
                <a:ea typeface="Roboto Mono"/>
                <a:cs typeface="Roboto Mono"/>
                <a:sym typeface="Roboto Mono"/>
              </a:rPr>
              <a:t>Getting comfortable</a:t>
            </a:r>
            <a:endParaRPr b="1" i="1" sz="5400">
              <a:solidFill>
                <a:srgbClr val="FFD34B"/>
              </a:solidFill>
              <a:latin typeface="Roboto Mono"/>
              <a:ea typeface="Roboto Mono"/>
              <a:cs typeface="Roboto Mono"/>
              <a:sym typeface="Roboto Mono"/>
            </a:endParaRPr>
          </a:p>
        </p:txBody>
      </p:sp>
      <p:pic>
        <p:nvPicPr>
          <p:cNvPr id="61" name="Google Shape;61;p13"/>
          <p:cNvPicPr preferRelativeResize="0"/>
          <p:nvPr/>
        </p:nvPicPr>
        <p:blipFill>
          <a:blip r:embed="rId3">
            <a:alphaModFix/>
          </a:blip>
          <a:stretch>
            <a:fillRect/>
          </a:stretch>
        </p:blipFill>
        <p:spPr>
          <a:xfrm>
            <a:off x="102710" y="237150"/>
            <a:ext cx="8522440" cy="2130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1"/>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Ok what is </a:t>
            </a:r>
            <a:r>
              <a:rPr lang="en">
                <a:solidFill>
                  <a:srgbClr val="FFD34B"/>
                </a:solidFill>
              </a:rPr>
              <a:t>Github</a:t>
            </a:r>
            <a:r>
              <a:rPr lang="en"/>
              <a:t> then?</a:t>
            </a:r>
            <a:endParaRPr/>
          </a:p>
        </p:txBody>
      </p:sp>
      <p:sp>
        <p:nvSpPr>
          <p:cNvPr id="180" name="Google Shape;180;p31"/>
          <p:cNvSpPr txBox="1"/>
          <p:nvPr>
            <p:ph idx="1" type="body"/>
          </p:nvPr>
        </p:nvSpPr>
        <p:spPr>
          <a:xfrm>
            <a:off x="280675" y="1173175"/>
            <a:ext cx="4713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Github.com is a website that hosts </a:t>
            </a:r>
            <a:r>
              <a:rPr b="1" lang="en">
                <a:solidFill>
                  <a:srgbClr val="306998"/>
                </a:solidFill>
                <a:latin typeface="Helvetica Neue"/>
                <a:ea typeface="Helvetica Neue"/>
                <a:cs typeface="Helvetica Neue"/>
                <a:sym typeface="Helvetica Neue"/>
              </a:rPr>
              <a:t>git</a:t>
            </a:r>
            <a:r>
              <a:rPr lang="en">
                <a:solidFill>
                  <a:schemeClr val="dk1"/>
                </a:solidFill>
              </a:rPr>
              <a:t> repositories on a remote server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Hosting repositories on </a:t>
            </a:r>
            <a:r>
              <a:rPr b="1" lang="en">
                <a:solidFill>
                  <a:srgbClr val="FFD34B"/>
                </a:solidFill>
                <a:latin typeface="Helvetica Neue"/>
                <a:ea typeface="Helvetica Neue"/>
                <a:cs typeface="Helvetica Neue"/>
                <a:sym typeface="Helvetica Neue"/>
              </a:rPr>
              <a:t>Github</a:t>
            </a:r>
            <a:r>
              <a:rPr lang="en">
                <a:solidFill>
                  <a:schemeClr val="dk1"/>
                </a:solidFill>
              </a:rPr>
              <a:t> facilitates the sharing of codebases among teams by </a:t>
            </a:r>
            <a:r>
              <a:rPr lang="en">
                <a:solidFill>
                  <a:schemeClr val="dk1"/>
                </a:solidFill>
              </a:rPr>
              <a:t>providing</a:t>
            </a:r>
            <a:r>
              <a:rPr lang="en">
                <a:solidFill>
                  <a:schemeClr val="dk1"/>
                </a:solidFill>
              </a:rPr>
              <a:t> a nice user-friendly GUI (graphical user interface) to understand what changes have been made and by whom.</a:t>
            </a:r>
            <a:endParaRPr>
              <a:solidFill>
                <a:schemeClr val="dk1"/>
              </a:solidFill>
            </a:endParaRPr>
          </a:p>
          <a:p>
            <a:pPr indent="0" lvl="0" marL="0" rtl="0" algn="l">
              <a:spcBef>
                <a:spcPts val="1200"/>
              </a:spcBef>
              <a:spcAft>
                <a:spcPts val="1200"/>
              </a:spcAft>
              <a:buNone/>
            </a:pPr>
            <a:r>
              <a:t/>
            </a:r>
            <a:endParaRPr b="1">
              <a:solidFill>
                <a:srgbClr val="306998"/>
              </a:solidFill>
              <a:latin typeface="Helvetica Neue"/>
              <a:ea typeface="Helvetica Neue"/>
              <a:cs typeface="Helvetica Neue"/>
              <a:sym typeface="Helvetica Neue"/>
            </a:endParaRPr>
          </a:p>
        </p:txBody>
      </p:sp>
      <p:pic>
        <p:nvPicPr>
          <p:cNvPr id="181" name="Google Shape;181;p31"/>
          <p:cNvPicPr preferRelativeResize="0"/>
          <p:nvPr/>
        </p:nvPicPr>
        <p:blipFill>
          <a:blip r:embed="rId3">
            <a:alphaModFix/>
          </a:blip>
          <a:stretch>
            <a:fillRect/>
          </a:stretch>
        </p:blipFill>
        <p:spPr>
          <a:xfrm>
            <a:off x="5548525" y="1173175"/>
            <a:ext cx="3048000" cy="3048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2"/>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Github Tutorial time!!!!</a:t>
            </a:r>
            <a:endParaRPr/>
          </a:p>
        </p:txBody>
      </p:sp>
      <p:sp>
        <p:nvSpPr>
          <p:cNvPr id="187" name="Google Shape;187;p32"/>
          <p:cNvSpPr txBox="1"/>
          <p:nvPr>
            <p:ph idx="1" type="body"/>
          </p:nvPr>
        </p:nvSpPr>
        <p:spPr>
          <a:xfrm>
            <a:off x="280675" y="11731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t>go to github.com and make a new repository titled ‘intro2python’</a:t>
            </a:r>
            <a:endParaRPr sz="3200"/>
          </a:p>
          <a:p>
            <a:pPr indent="0" lvl="0" marL="0" rtl="0" algn="l">
              <a:spcBef>
                <a:spcPts val="1200"/>
              </a:spcBef>
              <a:spcAft>
                <a:spcPts val="1200"/>
              </a:spcAft>
              <a:buNone/>
            </a:pPr>
            <a:r>
              <a:t/>
            </a:r>
            <a:endParaRPr sz="3200"/>
          </a:p>
        </p:txBody>
      </p:sp>
      <p:pic>
        <p:nvPicPr>
          <p:cNvPr id="188" name="Google Shape;188;p32"/>
          <p:cNvPicPr preferRelativeResize="0"/>
          <p:nvPr/>
        </p:nvPicPr>
        <p:blipFill rotWithShape="1">
          <a:blip r:embed="rId3">
            <a:alphaModFix/>
          </a:blip>
          <a:srcRect b="0" l="4183" r="8288" t="0"/>
          <a:stretch/>
        </p:blipFill>
        <p:spPr>
          <a:xfrm>
            <a:off x="311700" y="2571750"/>
            <a:ext cx="3175420" cy="2243949"/>
          </a:xfrm>
          <a:prstGeom prst="rect">
            <a:avLst/>
          </a:prstGeom>
          <a:noFill/>
          <a:ln>
            <a:noFill/>
          </a:ln>
        </p:spPr>
      </p:pic>
      <p:cxnSp>
        <p:nvCxnSpPr>
          <p:cNvPr id="189" name="Google Shape;189;p32"/>
          <p:cNvCxnSpPr/>
          <p:nvPr/>
        </p:nvCxnSpPr>
        <p:spPr>
          <a:xfrm>
            <a:off x="2571725" y="2973600"/>
            <a:ext cx="366900" cy="1059600"/>
          </a:xfrm>
          <a:prstGeom prst="straightConnector1">
            <a:avLst/>
          </a:prstGeom>
          <a:noFill/>
          <a:ln cap="flat" cmpd="sng" w="76200">
            <a:solidFill>
              <a:srgbClr val="FFD34B"/>
            </a:solidFill>
            <a:prstDash val="solid"/>
            <a:round/>
            <a:headEnd len="med" w="med" type="none"/>
            <a:tailEnd len="med" w="med" type="triangle"/>
          </a:ln>
          <a:effectLst>
            <a:outerShdw blurRad="57150" rotWithShape="0" algn="bl" dir="5400000" dist="19050">
              <a:srgbClr val="000000">
                <a:alpha val="50000"/>
              </a:srgbClr>
            </a:outerShdw>
          </a:effectLst>
        </p:spPr>
      </p:cxnSp>
      <p:pic>
        <p:nvPicPr>
          <p:cNvPr id="190" name="Google Shape;190;p32"/>
          <p:cNvPicPr preferRelativeResize="0"/>
          <p:nvPr/>
        </p:nvPicPr>
        <p:blipFill>
          <a:blip r:embed="rId4">
            <a:alphaModFix/>
          </a:blip>
          <a:stretch>
            <a:fillRect/>
          </a:stretch>
        </p:blipFill>
        <p:spPr>
          <a:xfrm>
            <a:off x="4221325" y="3273500"/>
            <a:ext cx="4610975" cy="1140350"/>
          </a:xfrm>
          <a:prstGeom prst="rect">
            <a:avLst/>
          </a:prstGeom>
          <a:noFill/>
          <a:ln>
            <a:noFill/>
          </a:ln>
        </p:spPr>
      </p:pic>
      <p:sp>
        <p:nvSpPr>
          <p:cNvPr id="191" name="Google Shape;191;p32"/>
          <p:cNvSpPr txBox="1"/>
          <p:nvPr/>
        </p:nvSpPr>
        <p:spPr>
          <a:xfrm>
            <a:off x="526275" y="3357075"/>
            <a:ext cx="2824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F3F3F3"/>
              </a:solidFill>
              <a:latin typeface="Helvetica Neue Light"/>
              <a:ea typeface="Helvetica Neue Light"/>
              <a:cs typeface="Helvetica Neue Light"/>
              <a:sym typeface="Helvetica Neue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3"/>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 Tutorial time!!!!</a:t>
            </a:r>
            <a:endParaRPr/>
          </a:p>
        </p:txBody>
      </p:sp>
      <p:sp>
        <p:nvSpPr>
          <p:cNvPr id="197" name="Google Shape;197;p33"/>
          <p:cNvSpPr txBox="1"/>
          <p:nvPr>
            <p:ph idx="1" type="body"/>
          </p:nvPr>
        </p:nvSpPr>
        <p:spPr>
          <a:xfrm>
            <a:off x="224125" y="980975"/>
            <a:ext cx="8520600" cy="37866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b="1" lang="en" sz="2460" u="sng">
                <a:latin typeface="Helvetica Neue"/>
                <a:ea typeface="Helvetica Neue"/>
                <a:cs typeface="Helvetica Neue"/>
                <a:sym typeface="Helvetica Neue"/>
              </a:rPr>
              <a:t>Step 1:</a:t>
            </a:r>
            <a:r>
              <a:rPr b="1" lang="en" sz="2460">
                <a:latin typeface="Helvetica Neue"/>
                <a:ea typeface="Helvetica Neue"/>
                <a:cs typeface="Helvetica Neue"/>
                <a:sym typeface="Helvetica Neue"/>
              </a:rPr>
              <a:t> open your terminal of choice</a:t>
            </a:r>
            <a:endParaRPr b="1" sz="2460">
              <a:solidFill>
                <a:srgbClr val="306998"/>
              </a:solidFill>
              <a:latin typeface="Helvetica Neue"/>
              <a:ea typeface="Helvetica Neue"/>
              <a:cs typeface="Helvetica Neue"/>
              <a:sym typeface="Helvetica Neue"/>
            </a:endParaRPr>
          </a:p>
          <a:p>
            <a:pPr indent="0" lvl="0" marL="0" rtl="0" algn="l">
              <a:lnSpc>
                <a:spcPct val="85000"/>
              </a:lnSpc>
              <a:spcBef>
                <a:spcPts val="0"/>
              </a:spcBef>
              <a:spcAft>
                <a:spcPts val="0"/>
              </a:spcAft>
              <a:buNone/>
            </a:pPr>
            <a:r>
              <a:rPr b="1" lang="en" sz="2460" u="sng">
                <a:latin typeface="Helvetica Neue"/>
                <a:ea typeface="Helvetica Neue"/>
                <a:cs typeface="Helvetica Neue"/>
                <a:sym typeface="Helvetica Neue"/>
              </a:rPr>
              <a:t>Step 2:</a:t>
            </a:r>
            <a:r>
              <a:rPr b="1" lang="en" sz="2460">
                <a:latin typeface="Helvetica Neue"/>
                <a:ea typeface="Helvetica Neue"/>
                <a:cs typeface="Helvetica Neue"/>
                <a:sym typeface="Helvetica Neue"/>
              </a:rPr>
              <a:t> confirm that you have git installed by typing into your command line</a:t>
            </a:r>
            <a:endParaRPr b="1" sz="2460">
              <a:latin typeface="Helvetica Neue"/>
              <a:ea typeface="Helvetica Neue"/>
              <a:cs typeface="Helvetica Neue"/>
              <a:sym typeface="Helvetica Neue"/>
            </a:endParaRPr>
          </a:p>
          <a:p>
            <a:pPr indent="0" lvl="0" marL="914400" rtl="0" algn="l">
              <a:lnSpc>
                <a:spcPct val="85000"/>
              </a:lnSpc>
              <a:spcBef>
                <a:spcPts val="0"/>
              </a:spcBef>
              <a:spcAft>
                <a:spcPts val="0"/>
              </a:spcAft>
              <a:buSzPts val="605"/>
              <a:buNone/>
            </a:pPr>
            <a:r>
              <a:rPr lang="en" sz="2460"/>
              <a:t>&gt; </a:t>
            </a:r>
            <a:r>
              <a:rPr lang="en" sz="2460">
                <a:latin typeface="Roboto Mono"/>
                <a:ea typeface="Roboto Mono"/>
                <a:cs typeface="Roboto Mono"/>
                <a:sym typeface="Roboto Mono"/>
              </a:rPr>
              <a:t>git</a:t>
            </a:r>
            <a:endParaRPr sz="2460">
              <a:latin typeface="Roboto Mono"/>
              <a:ea typeface="Roboto Mono"/>
              <a:cs typeface="Roboto Mono"/>
              <a:sym typeface="Roboto Mono"/>
            </a:endParaRPr>
          </a:p>
          <a:p>
            <a:pPr indent="0" lvl="0" marL="914400" rtl="0" algn="l">
              <a:lnSpc>
                <a:spcPct val="85000"/>
              </a:lnSpc>
              <a:spcBef>
                <a:spcPts val="0"/>
              </a:spcBef>
              <a:spcAft>
                <a:spcPts val="0"/>
              </a:spcAft>
              <a:buSzPts val="605"/>
              <a:buNone/>
            </a:pPr>
            <a:r>
              <a:rPr b="1" lang="en" sz="2460">
                <a:latin typeface="Helvetica Neue"/>
                <a:ea typeface="Helvetica Neue"/>
                <a:cs typeface="Helvetica Neue"/>
                <a:sym typeface="Helvetica Neue"/>
              </a:rPr>
              <a:t>windows users: </a:t>
            </a:r>
            <a:endParaRPr b="1" sz="2460">
              <a:latin typeface="Helvetica Neue"/>
              <a:ea typeface="Helvetica Neue"/>
              <a:cs typeface="Helvetica Neue"/>
              <a:sym typeface="Helvetica Neue"/>
            </a:endParaRPr>
          </a:p>
          <a:p>
            <a:pPr indent="0" lvl="0" marL="914400" rtl="0" algn="l">
              <a:lnSpc>
                <a:spcPct val="85000"/>
              </a:lnSpc>
              <a:spcBef>
                <a:spcPts val="0"/>
              </a:spcBef>
              <a:spcAft>
                <a:spcPts val="0"/>
              </a:spcAft>
              <a:buSzPts val="605"/>
              <a:buNone/>
            </a:pPr>
            <a:r>
              <a:rPr lang="en" sz="2460"/>
              <a:t>&gt; </a:t>
            </a:r>
            <a:r>
              <a:rPr lang="en" sz="2460">
                <a:latin typeface="Roboto Mono"/>
                <a:ea typeface="Roboto Mono"/>
                <a:cs typeface="Roboto Mono"/>
                <a:sym typeface="Roboto Mono"/>
              </a:rPr>
              <a:t>git  init</a:t>
            </a:r>
            <a:endParaRPr sz="2460">
              <a:solidFill>
                <a:schemeClr val="dk1"/>
              </a:solidFill>
              <a:latin typeface="Roboto Mono"/>
              <a:ea typeface="Roboto Mono"/>
              <a:cs typeface="Roboto Mono"/>
              <a:sym typeface="Roboto Mono"/>
            </a:endParaRPr>
          </a:p>
          <a:p>
            <a:pPr indent="0" lvl="0" marL="0" rtl="0" algn="l">
              <a:lnSpc>
                <a:spcPct val="85000"/>
              </a:lnSpc>
              <a:spcBef>
                <a:spcPts val="0"/>
              </a:spcBef>
              <a:spcAft>
                <a:spcPts val="0"/>
              </a:spcAft>
              <a:buSzPts val="605"/>
              <a:buNone/>
            </a:pPr>
            <a:r>
              <a:rPr b="1" lang="en" sz="2460">
                <a:solidFill>
                  <a:srgbClr val="000000"/>
                </a:solidFill>
                <a:latin typeface="Helvetica Neue"/>
                <a:ea typeface="Helvetica Neue"/>
                <a:cs typeface="Helvetica Neue"/>
                <a:sym typeface="Helvetica Neue"/>
              </a:rPr>
              <a:t>if you get an error such as `command not recognized` then you may not have installed git in the current environment.</a:t>
            </a:r>
            <a:endParaRPr b="1" sz="2460">
              <a:solidFill>
                <a:srgbClr val="000000"/>
              </a:solidFill>
              <a:latin typeface="Helvetica Neue"/>
              <a:ea typeface="Helvetica Neue"/>
              <a:cs typeface="Helvetica Neue"/>
              <a:sym typeface="Helvetica Neue"/>
            </a:endParaRPr>
          </a:p>
          <a:p>
            <a:pPr indent="0" lvl="0" marL="0" rtl="0" algn="l">
              <a:lnSpc>
                <a:spcPct val="85000"/>
              </a:lnSpc>
              <a:spcBef>
                <a:spcPts val="0"/>
              </a:spcBef>
              <a:spcAft>
                <a:spcPts val="0"/>
              </a:spcAft>
              <a:buSzPts val="605"/>
              <a:buNone/>
            </a:pPr>
            <a:r>
              <a:rPr lang="en" sz="2460">
                <a:solidFill>
                  <a:srgbClr val="000000"/>
                </a:solidFill>
              </a:rPr>
              <a:t>&gt; conda activate intropython</a:t>
            </a:r>
            <a:endParaRPr sz="2460">
              <a:solidFill>
                <a:srgbClr val="000000"/>
              </a:solidFill>
            </a:endParaRPr>
          </a:p>
          <a:p>
            <a:pPr indent="0" lvl="0" marL="0" rtl="0" algn="l">
              <a:lnSpc>
                <a:spcPct val="85000"/>
              </a:lnSpc>
              <a:spcBef>
                <a:spcPts val="0"/>
              </a:spcBef>
              <a:spcAft>
                <a:spcPts val="0"/>
              </a:spcAft>
              <a:buSzPts val="605"/>
              <a:buNone/>
            </a:pPr>
            <a:r>
              <a:rPr lang="en" sz="2460">
                <a:solidFill>
                  <a:srgbClr val="000000"/>
                </a:solidFill>
              </a:rPr>
              <a:t>&gt; git</a:t>
            </a:r>
            <a:endParaRPr sz="246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4"/>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 Tutorial time!!!!</a:t>
            </a:r>
            <a:endParaRPr/>
          </a:p>
        </p:txBody>
      </p:sp>
      <p:sp>
        <p:nvSpPr>
          <p:cNvPr id="203" name="Google Shape;203;p34"/>
          <p:cNvSpPr txBox="1"/>
          <p:nvPr>
            <p:ph idx="1" type="body"/>
          </p:nvPr>
        </p:nvSpPr>
        <p:spPr>
          <a:xfrm>
            <a:off x="224125" y="980975"/>
            <a:ext cx="8520600" cy="37866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en" sz="2460" u="sng"/>
              <a:t>Step 1:</a:t>
            </a:r>
            <a:r>
              <a:rPr lang="en" sz="2460"/>
              <a:t> open your terminal of choice</a:t>
            </a:r>
            <a:endParaRPr sz="2460">
              <a:solidFill>
                <a:srgbClr val="306998"/>
              </a:solidFill>
            </a:endParaRPr>
          </a:p>
          <a:p>
            <a:pPr indent="0" lvl="0" marL="0" rtl="0" algn="l">
              <a:lnSpc>
                <a:spcPct val="85000"/>
              </a:lnSpc>
              <a:spcBef>
                <a:spcPts val="0"/>
              </a:spcBef>
              <a:spcAft>
                <a:spcPts val="0"/>
              </a:spcAft>
              <a:buNone/>
            </a:pPr>
            <a:r>
              <a:rPr lang="en" sz="2460" u="sng"/>
              <a:t>Step 2:</a:t>
            </a:r>
            <a:r>
              <a:rPr lang="en" sz="2460"/>
              <a:t> </a:t>
            </a:r>
            <a:r>
              <a:rPr lang="en" sz="2460"/>
              <a:t>confirm that you have git installed by typing into your command line</a:t>
            </a:r>
            <a:endParaRPr sz="2460"/>
          </a:p>
          <a:p>
            <a:pPr indent="0" lvl="0" marL="914400" rtl="0" algn="l">
              <a:lnSpc>
                <a:spcPct val="85000"/>
              </a:lnSpc>
              <a:spcBef>
                <a:spcPts val="0"/>
              </a:spcBef>
              <a:spcAft>
                <a:spcPts val="0"/>
              </a:spcAft>
              <a:buSzPts val="605"/>
              <a:buNone/>
            </a:pPr>
            <a:r>
              <a:rPr lang="en" sz="2460"/>
              <a:t>&gt; </a:t>
            </a:r>
            <a:r>
              <a:rPr lang="en" sz="2460">
                <a:latin typeface="Roboto Mono"/>
                <a:ea typeface="Roboto Mono"/>
                <a:cs typeface="Roboto Mono"/>
                <a:sym typeface="Roboto Mono"/>
              </a:rPr>
              <a:t>git</a:t>
            </a:r>
            <a:endParaRPr sz="2460">
              <a:latin typeface="Roboto Mono"/>
              <a:ea typeface="Roboto Mono"/>
              <a:cs typeface="Roboto Mono"/>
              <a:sym typeface="Roboto Mono"/>
            </a:endParaRPr>
          </a:p>
          <a:p>
            <a:pPr indent="0" lvl="0" marL="914400" rtl="0" algn="l">
              <a:lnSpc>
                <a:spcPct val="85000"/>
              </a:lnSpc>
              <a:spcBef>
                <a:spcPts val="0"/>
              </a:spcBef>
              <a:spcAft>
                <a:spcPts val="0"/>
              </a:spcAft>
              <a:buSzPts val="605"/>
              <a:buNone/>
            </a:pPr>
            <a:r>
              <a:rPr lang="en" sz="2460"/>
              <a:t>windows users (if the above does not work): </a:t>
            </a:r>
            <a:endParaRPr sz="2460"/>
          </a:p>
          <a:p>
            <a:pPr indent="0" lvl="0" marL="914400" rtl="0" algn="l">
              <a:lnSpc>
                <a:spcPct val="85000"/>
              </a:lnSpc>
              <a:spcBef>
                <a:spcPts val="0"/>
              </a:spcBef>
              <a:spcAft>
                <a:spcPts val="0"/>
              </a:spcAft>
              <a:buSzPts val="605"/>
              <a:buNone/>
            </a:pPr>
            <a:r>
              <a:rPr lang="en" sz="2460"/>
              <a:t>&gt; </a:t>
            </a:r>
            <a:r>
              <a:rPr lang="en" sz="2460">
                <a:latin typeface="Roboto Mono"/>
                <a:ea typeface="Roboto Mono"/>
                <a:cs typeface="Roboto Mono"/>
                <a:sym typeface="Roboto Mono"/>
              </a:rPr>
              <a:t>git  init</a:t>
            </a:r>
            <a:endParaRPr sz="2460">
              <a:solidFill>
                <a:schemeClr val="dk1"/>
              </a:solidFill>
              <a:latin typeface="Roboto Mono"/>
              <a:ea typeface="Roboto Mono"/>
              <a:cs typeface="Roboto Mono"/>
              <a:sym typeface="Roboto Mono"/>
            </a:endParaRPr>
          </a:p>
          <a:p>
            <a:pPr indent="0" lvl="0" marL="0" rtl="0" algn="l">
              <a:lnSpc>
                <a:spcPct val="85000"/>
              </a:lnSpc>
              <a:spcBef>
                <a:spcPts val="0"/>
              </a:spcBef>
              <a:spcAft>
                <a:spcPts val="0"/>
              </a:spcAft>
              <a:buSzPts val="605"/>
              <a:buNone/>
            </a:pPr>
            <a:r>
              <a:rPr lang="en" sz="2460">
                <a:solidFill>
                  <a:schemeClr val="dk1"/>
                </a:solidFill>
              </a:rPr>
              <a:t>if you get an error such as `command not recognized` then you may not have installed git in the current environment.</a:t>
            </a:r>
            <a:endParaRPr sz="2460">
              <a:solidFill>
                <a:schemeClr val="dk1"/>
              </a:solidFill>
            </a:endParaRPr>
          </a:p>
          <a:p>
            <a:pPr indent="0" lvl="0" marL="0" rtl="0" algn="l">
              <a:lnSpc>
                <a:spcPct val="85000"/>
              </a:lnSpc>
              <a:spcBef>
                <a:spcPts val="0"/>
              </a:spcBef>
              <a:spcAft>
                <a:spcPts val="0"/>
              </a:spcAft>
              <a:buSzPts val="605"/>
              <a:buNone/>
            </a:pPr>
            <a:r>
              <a:rPr lang="en" sz="2460">
                <a:solidFill>
                  <a:schemeClr val="dk1"/>
                </a:solidFill>
                <a:latin typeface="Roboto Mono"/>
                <a:ea typeface="Roboto Mono"/>
                <a:cs typeface="Roboto Mono"/>
                <a:sym typeface="Roboto Mono"/>
              </a:rPr>
              <a:t>&gt; conda  activate  intropython</a:t>
            </a:r>
            <a:endParaRPr sz="2460">
              <a:solidFill>
                <a:schemeClr val="dk1"/>
              </a:solidFill>
              <a:latin typeface="Roboto Mono"/>
              <a:ea typeface="Roboto Mono"/>
              <a:cs typeface="Roboto Mono"/>
              <a:sym typeface="Roboto Mono"/>
            </a:endParaRPr>
          </a:p>
          <a:p>
            <a:pPr indent="0" lvl="0" marL="0" rtl="0" algn="l">
              <a:lnSpc>
                <a:spcPct val="85000"/>
              </a:lnSpc>
              <a:spcBef>
                <a:spcPts val="0"/>
              </a:spcBef>
              <a:spcAft>
                <a:spcPts val="0"/>
              </a:spcAft>
              <a:buSzPts val="605"/>
              <a:buNone/>
            </a:pPr>
            <a:r>
              <a:rPr lang="en" sz="2460">
                <a:solidFill>
                  <a:schemeClr val="dk1"/>
                </a:solidFill>
                <a:latin typeface="Roboto Mono"/>
                <a:ea typeface="Roboto Mono"/>
                <a:cs typeface="Roboto Mono"/>
                <a:sym typeface="Roboto Mono"/>
              </a:rPr>
              <a:t>&gt; git</a:t>
            </a:r>
            <a:endParaRPr sz="2460">
              <a:solidFill>
                <a:schemeClr val="dk1"/>
              </a:solidFill>
              <a:latin typeface="Roboto Mono"/>
              <a:ea typeface="Roboto Mono"/>
              <a:cs typeface="Roboto Mono"/>
              <a:sym typeface="Roboto Mon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5"/>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 Tutorial</a:t>
            </a:r>
            <a:endParaRPr/>
          </a:p>
        </p:txBody>
      </p:sp>
      <p:sp>
        <p:nvSpPr>
          <p:cNvPr id="209" name="Google Shape;209;p35"/>
          <p:cNvSpPr txBox="1"/>
          <p:nvPr>
            <p:ph idx="1" type="body"/>
          </p:nvPr>
        </p:nvSpPr>
        <p:spPr>
          <a:xfrm>
            <a:off x="206650" y="998850"/>
            <a:ext cx="8594700" cy="39609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b="1" lang="en" sz="2300" u="sng">
                <a:latin typeface="Helvetica Neue"/>
                <a:ea typeface="Helvetica Neue"/>
                <a:cs typeface="Helvetica Neue"/>
                <a:sym typeface="Helvetica Neue"/>
              </a:rPr>
              <a:t>step 0:</a:t>
            </a:r>
            <a:r>
              <a:rPr lang="en" sz="2300"/>
              <a:t> &gt; </a:t>
            </a:r>
            <a:r>
              <a:rPr lang="en" sz="2300">
                <a:latin typeface="Roboto Mono"/>
                <a:ea typeface="Roboto Mono"/>
                <a:cs typeface="Roboto Mono"/>
                <a:sym typeface="Roboto Mono"/>
              </a:rPr>
              <a:t>cd documents</a:t>
            </a:r>
            <a:endParaRPr b="1" sz="2300" u="sng">
              <a:latin typeface="Helvetica Neue"/>
              <a:ea typeface="Helvetica Neue"/>
              <a:cs typeface="Helvetica Neue"/>
              <a:sym typeface="Helvetica Neue"/>
            </a:endParaRPr>
          </a:p>
          <a:p>
            <a:pPr indent="0" lvl="0" marL="0" rtl="0" algn="l">
              <a:spcBef>
                <a:spcPts val="1200"/>
              </a:spcBef>
              <a:spcAft>
                <a:spcPts val="0"/>
              </a:spcAft>
              <a:buNone/>
            </a:pPr>
            <a:r>
              <a:rPr b="1" lang="en" sz="2300" u="sng">
                <a:latin typeface="Helvetica Neue"/>
                <a:ea typeface="Helvetica Neue"/>
                <a:cs typeface="Helvetica Neue"/>
                <a:sym typeface="Helvetica Neue"/>
              </a:rPr>
              <a:t>step 1:</a:t>
            </a:r>
            <a:r>
              <a:rPr lang="en" sz="2300"/>
              <a:t> &gt; </a:t>
            </a:r>
            <a:r>
              <a:rPr lang="en" sz="2300">
                <a:latin typeface="Roboto Mono"/>
                <a:ea typeface="Roboto Mono"/>
                <a:cs typeface="Roboto Mono"/>
                <a:sym typeface="Roboto Mono"/>
              </a:rPr>
              <a:t>git clone </a:t>
            </a:r>
            <a:r>
              <a:rPr lang="en" sz="2300">
                <a:latin typeface="Roboto Mono"/>
                <a:ea typeface="Roboto Mono"/>
                <a:cs typeface="Roboto Mono"/>
                <a:sym typeface="Roboto Mono"/>
              </a:rPr>
              <a:t>git@github.com:&lt;username&gt;/intro2python.git</a:t>
            </a:r>
            <a:endParaRPr sz="2300">
              <a:latin typeface="Roboto Mono"/>
              <a:ea typeface="Roboto Mono"/>
              <a:cs typeface="Roboto Mono"/>
              <a:sym typeface="Roboto Mono"/>
            </a:endParaRPr>
          </a:p>
          <a:p>
            <a:pPr indent="0" lvl="0" marL="0" rtl="0" algn="l">
              <a:spcBef>
                <a:spcPts val="1200"/>
              </a:spcBef>
              <a:spcAft>
                <a:spcPts val="0"/>
              </a:spcAft>
              <a:buNone/>
            </a:pPr>
            <a:r>
              <a:rPr lang="en" sz="2300">
                <a:latin typeface="Roboto Mono"/>
                <a:ea typeface="Roboto Mono"/>
                <a:cs typeface="Roboto Mono"/>
                <a:sym typeface="Roboto Mono"/>
              </a:rPr>
              <a:t>Or</a:t>
            </a:r>
            <a:endParaRPr sz="2300">
              <a:latin typeface="Roboto Mono"/>
              <a:ea typeface="Roboto Mono"/>
              <a:cs typeface="Roboto Mono"/>
              <a:sym typeface="Roboto Mono"/>
            </a:endParaRPr>
          </a:p>
          <a:p>
            <a:pPr indent="0" lvl="0" marL="0" rtl="0" algn="l">
              <a:spcBef>
                <a:spcPts val="1200"/>
              </a:spcBef>
              <a:spcAft>
                <a:spcPts val="0"/>
              </a:spcAft>
              <a:buNone/>
            </a:pPr>
            <a:r>
              <a:rPr lang="en" sz="2300">
                <a:latin typeface="Roboto Mono"/>
                <a:ea typeface="Roboto Mono"/>
                <a:cs typeface="Roboto Mono"/>
                <a:sym typeface="Roboto Mono"/>
              </a:rPr>
              <a:t>git clone https://github.com/&lt;username&gt;/intro2python.git</a:t>
            </a:r>
            <a:endParaRPr sz="2300">
              <a:latin typeface="Roboto Mono"/>
              <a:ea typeface="Roboto Mono"/>
              <a:cs typeface="Roboto Mono"/>
              <a:sym typeface="Roboto Mono"/>
            </a:endParaRPr>
          </a:p>
          <a:p>
            <a:pPr indent="0" lvl="0" marL="914400" rtl="0" algn="l">
              <a:spcBef>
                <a:spcPts val="1200"/>
              </a:spcBef>
              <a:spcAft>
                <a:spcPts val="0"/>
              </a:spcAft>
              <a:buNone/>
            </a:pPr>
            <a:r>
              <a:rPr lang="en" sz="1300"/>
              <a:t>Cloning into 'intro2python'...</a:t>
            </a:r>
            <a:endParaRPr sz="1300"/>
          </a:p>
          <a:p>
            <a:pPr indent="0" lvl="0" marL="914400" rtl="0" algn="l">
              <a:spcBef>
                <a:spcPts val="1200"/>
              </a:spcBef>
              <a:spcAft>
                <a:spcPts val="0"/>
              </a:spcAft>
              <a:buNone/>
            </a:pPr>
            <a:r>
              <a:rPr lang="en" sz="1300"/>
              <a:t>warning: You appear to have cloned an empty repository.</a:t>
            </a:r>
            <a:endParaRPr sz="1300"/>
          </a:p>
          <a:p>
            <a:pPr indent="0" lvl="0" marL="0" rtl="0" algn="l">
              <a:spcBef>
                <a:spcPts val="1200"/>
              </a:spcBef>
              <a:spcAft>
                <a:spcPts val="0"/>
              </a:spcAft>
              <a:buNone/>
            </a:pPr>
            <a:r>
              <a:rPr b="1" lang="en" sz="2300" u="sng">
                <a:latin typeface="Helvetica Neue"/>
                <a:ea typeface="Helvetica Neue"/>
                <a:cs typeface="Helvetica Neue"/>
                <a:sym typeface="Helvetica Neue"/>
              </a:rPr>
              <a:t>step 2:</a:t>
            </a:r>
            <a:r>
              <a:rPr lang="en" sz="2300"/>
              <a:t> &gt;</a:t>
            </a:r>
            <a:r>
              <a:rPr lang="en" sz="2300">
                <a:latin typeface="Roboto Mono"/>
                <a:ea typeface="Roboto Mono"/>
                <a:cs typeface="Roboto Mono"/>
                <a:sym typeface="Roboto Mono"/>
              </a:rPr>
              <a:t>cd  intro2python</a:t>
            </a:r>
            <a:endParaRPr sz="2300">
              <a:latin typeface="Roboto Mono"/>
              <a:ea typeface="Roboto Mono"/>
              <a:cs typeface="Roboto Mono"/>
              <a:sym typeface="Roboto Mono"/>
            </a:endParaRPr>
          </a:p>
          <a:p>
            <a:pPr indent="0" lvl="0" marL="0" rtl="0" algn="l">
              <a:spcBef>
                <a:spcPts val="1200"/>
              </a:spcBef>
              <a:spcAft>
                <a:spcPts val="0"/>
              </a:spcAft>
              <a:buNone/>
            </a:pPr>
            <a:r>
              <a:rPr b="1" lang="en" sz="2300">
                <a:latin typeface="Roboto Mono"/>
                <a:ea typeface="Roboto Mono"/>
                <a:cs typeface="Roboto Mono"/>
                <a:sym typeface="Roboto Mono"/>
              </a:rPr>
              <a:t>Ignore these next 2 steps for now Sharon will explain in a sec</a:t>
            </a:r>
            <a:endParaRPr b="1" sz="2300">
              <a:latin typeface="Roboto Mono"/>
              <a:ea typeface="Roboto Mono"/>
              <a:cs typeface="Roboto Mono"/>
              <a:sym typeface="Roboto Mono"/>
            </a:endParaRPr>
          </a:p>
          <a:p>
            <a:pPr indent="0" lvl="0" marL="0" rtl="0" algn="l">
              <a:spcBef>
                <a:spcPts val="1200"/>
              </a:spcBef>
              <a:spcAft>
                <a:spcPts val="0"/>
              </a:spcAft>
              <a:buNone/>
            </a:pPr>
            <a:r>
              <a:rPr b="1" lang="en" sz="2300" u="sng">
                <a:latin typeface="Helvetica Neue"/>
                <a:ea typeface="Helvetica Neue"/>
                <a:cs typeface="Helvetica Neue"/>
                <a:sym typeface="Helvetica Neue"/>
              </a:rPr>
              <a:t>step 3:</a:t>
            </a:r>
            <a:r>
              <a:rPr lang="en" sz="2300"/>
              <a:t> &gt;</a:t>
            </a:r>
            <a:r>
              <a:rPr lang="en" sz="2300">
                <a:latin typeface="Roboto Mono"/>
                <a:ea typeface="Roboto Mono"/>
                <a:cs typeface="Roboto Mono"/>
                <a:sym typeface="Roboto Mono"/>
              </a:rPr>
              <a:t>ls</a:t>
            </a:r>
            <a:endParaRPr sz="2300">
              <a:latin typeface="Roboto Mono"/>
              <a:ea typeface="Roboto Mono"/>
              <a:cs typeface="Roboto Mono"/>
              <a:sym typeface="Roboto Mono"/>
            </a:endParaRPr>
          </a:p>
          <a:p>
            <a:pPr indent="0" lvl="0" marL="0" rtl="0" algn="l">
              <a:spcBef>
                <a:spcPts val="1200"/>
              </a:spcBef>
              <a:spcAft>
                <a:spcPts val="1200"/>
              </a:spcAft>
              <a:buNone/>
            </a:pPr>
            <a:r>
              <a:rPr b="1" lang="en" sz="2300" u="sng">
                <a:latin typeface="Helvetica Neue"/>
                <a:ea typeface="Helvetica Neue"/>
                <a:cs typeface="Helvetica Neue"/>
                <a:sym typeface="Helvetica Neue"/>
              </a:rPr>
              <a:t>step 4:</a:t>
            </a:r>
            <a:r>
              <a:rPr lang="en" sz="2300"/>
              <a:t> &gt;</a:t>
            </a:r>
            <a:r>
              <a:rPr lang="en" sz="2300">
                <a:latin typeface="Roboto Mono"/>
                <a:ea typeface="Roboto Mono"/>
                <a:cs typeface="Roboto Mono"/>
                <a:sym typeface="Roboto Mono"/>
              </a:rPr>
              <a:t>ls  -a</a:t>
            </a:r>
            <a:r>
              <a:rPr lang="en" sz="2300"/>
              <a:t> OR  </a:t>
            </a:r>
            <a:r>
              <a:rPr lang="en" sz="2300">
                <a:latin typeface="Roboto Mono"/>
                <a:ea typeface="Roboto Mono"/>
                <a:cs typeface="Roboto Mono"/>
                <a:sym typeface="Roboto Mono"/>
              </a:rPr>
              <a:t>ls -Hidden</a:t>
            </a:r>
            <a:endParaRPr sz="2300">
              <a:latin typeface="Roboto Mono"/>
              <a:ea typeface="Roboto Mono"/>
              <a:cs typeface="Roboto Mono"/>
              <a:sym typeface="Roboto Mon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6"/>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 Tutorial</a:t>
            </a:r>
            <a:endParaRPr/>
          </a:p>
        </p:txBody>
      </p:sp>
      <p:sp>
        <p:nvSpPr>
          <p:cNvPr id="215" name="Google Shape;215;p36"/>
          <p:cNvSpPr txBox="1"/>
          <p:nvPr>
            <p:ph idx="1" type="body"/>
          </p:nvPr>
        </p:nvSpPr>
        <p:spPr>
          <a:xfrm>
            <a:off x="206650" y="998850"/>
            <a:ext cx="3588000" cy="3960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852"/>
              <a:buNone/>
            </a:pPr>
            <a:r>
              <a:rPr b="1" lang="en" sz="2100" u="sng">
                <a:latin typeface="Helvetica Neue"/>
                <a:ea typeface="Helvetica Neue"/>
                <a:cs typeface="Helvetica Neue"/>
                <a:sym typeface="Helvetica Neue"/>
              </a:rPr>
              <a:t>step 1:</a:t>
            </a:r>
            <a:r>
              <a:rPr b="1" lang="en" sz="2100">
                <a:latin typeface="Helvetica Neue"/>
                <a:ea typeface="Helvetica Neue"/>
                <a:cs typeface="Helvetica Neue"/>
                <a:sym typeface="Helvetica Neue"/>
              </a:rPr>
              <a:t> open up VS code and make a new file</a:t>
            </a:r>
            <a:endParaRPr b="1" sz="2100">
              <a:latin typeface="Helvetica Neue"/>
              <a:ea typeface="Helvetica Neue"/>
              <a:cs typeface="Helvetica Neue"/>
              <a:sym typeface="Helvetica Neue"/>
            </a:endParaRPr>
          </a:p>
          <a:p>
            <a:pPr indent="457200" lvl="0" marL="0" rtl="0" algn="l">
              <a:lnSpc>
                <a:spcPct val="95000"/>
              </a:lnSpc>
              <a:spcBef>
                <a:spcPts val="1200"/>
              </a:spcBef>
              <a:spcAft>
                <a:spcPts val="0"/>
              </a:spcAft>
              <a:buSzPts val="852"/>
              <a:buNone/>
            </a:pPr>
            <a:r>
              <a:rPr lang="en" sz="2100"/>
              <a:t>File&gt;New File&gt;Python File</a:t>
            </a:r>
            <a:endParaRPr sz="2100"/>
          </a:p>
          <a:p>
            <a:pPr indent="0" lvl="0" marL="0" rtl="0" algn="l">
              <a:lnSpc>
                <a:spcPct val="95000"/>
              </a:lnSpc>
              <a:spcBef>
                <a:spcPts val="1200"/>
              </a:spcBef>
              <a:spcAft>
                <a:spcPts val="0"/>
              </a:spcAft>
              <a:buSzPts val="852"/>
              <a:buNone/>
            </a:pPr>
            <a:r>
              <a:rPr b="1" lang="en" sz="2100" u="sng">
                <a:latin typeface="Helvetica Neue"/>
                <a:ea typeface="Helvetica Neue"/>
                <a:cs typeface="Helvetica Neue"/>
                <a:sym typeface="Helvetica Neue"/>
              </a:rPr>
              <a:t>step 2:</a:t>
            </a:r>
            <a:r>
              <a:rPr b="1" lang="en" sz="2100">
                <a:latin typeface="Helvetica Neue"/>
                <a:ea typeface="Helvetica Neue"/>
                <a:cs typeface="Helvetica Neue"/>
                <a:sym typeface="Helvetica Neue"/>
              </a:rPr>
              <a:t> </a:t>
            </a:r>
            <a:r>
              <a:rPr b="1" lang="en" sz="2100">
                <a:latin typeface="Helvetica Neue"/>
                <a:ea typeface="Helvetica Neue"/>
                <a:cs typeface="Helvetica Neue"/>
                <a:sym typeface="Helvetica Neue"/>
              </a:rPr>
              <a:t>in the file, type:</a:t>
            </a:r>
            <a:endParaRPr b="1" sz="2100">
              <a:latin typeface="Helvetica Neue"/>
              <a:ea typeface="Helvetica Neue"/>
              <a:cs typeface="Helvetica Neue"/>
              <a:sym typeface="Helvetica Neue"/>
            </a:endParaRPr>
          </a:p>
          <a:p>
            <a:pPr indent="457200" lvl="0" marL="0" rtl="0" algn="l">
              <a:lnSpc>
                <a:spcPct val="95000"/>
              </a:lnSpc>
              <a:spcBef>
                <a:spcPts val="1200"/>
              </a:spcBef>
              <a:spcAft>
                <a:spcPts val="0"/>
              </a:spcAft>
              <a:buSzPts val="852"/>
              <a:buNone/>
            </a:pPr>
            <a:r>
              <a:rPr lang="en" sz="2100"/>
              <a:t>print(‘hello pals!’)</a:t>
            </a:r>
            <a:endParaRPr sz="2100"/>
          </a:p>
          <a:p>
            <a:pPr indent="0" lvl="0" marL="0" rtl="0" algn="l">
              <a:lnSpc>
                <a:spcPct val="95000"/>
              </a:lnSpc>
              <a:spcBef>
                <a:spcPts val="1200"/>
              </a:spcBef>
              <a:spcAft>
                <a:spcPts val="1200"/>
              </a:spcAft>
              <a:buSzPts val="852"/>
              <a:buNone/>
            </a:pPr>
            <a:r>
              <a:rPr b="1" lang="en" sz="2100" u="sng">
                <a:latin typeface="Helvetica Neue"/>
                <a:ea typeface="Helvetica Neue"/>
                <a:cs typeface="Helvetica Neue"/>
                <a:sym typeface="Helvetica Neue"/>
              </a:rPr>
              <a:t>step 3:</a:t>
            </a:r>
            <a:r>
              <a:rPr b="1" lang="en" sz="2100">
                <a:latin typeface="Helvetica Neue"/>
                <a:ea typeface="Helvetica Neue"/>
                <a:cs typeface="Helvetica Neue"/>
                <a:sym typeface="Helvetica Neue"/>
              </a:rPr>
              <a:t> </a:t>
            </a:r>
            <a:r>
              <a:rPr b="1" lang="en" sz="2100">
                <a:latin typeface="Helvetica Neue"/>
                <a:ea typeface="Helvetica Neue"/>
                <a:cs typeface="Helvetica Neue"/>
                <a:sym typeface="Helvetica Neue"/>
              </a:rPr>
              <a:t>save as ‘hello.py’ in your cloned repository path</a:t>
            </a:r>
            <a:endParaRPr b="1" sz="2100">
              <a:latin typeface="Helvetica Neue"/>
              <a:ea typeface="Helvetica Neue"/>
              <a:cs typeface="Helvetica Neue"/>
              <a:sym typeface="Helvetica Neue"/>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7"/>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 Tutorial</a:t>
            </a:r>
            <a:endParaRPr/>
          </a:p>
        </p:txBody>
      </p:sp>
      <p:sp>
        <p:nvSpPr>
          <p:cNvPr id="221" name="Google Shape;221;p37"/>
          <p:cNvSpPr txBox="1"/>
          <p:nvPr>
            <p:ph idx="1" type="body"/>
          </p:nvPr>
        </p:nvSpPr>
        <p:spPr>
          <a:xfrm>
            <a:off x="4171325" y="900500"/>
            <a:ext cx="5098200" cy="4243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sz="2300" u="sng">
                <a:latin typeface="Helvetica Neue"/>
                <a:ea typeface="Helvetica Neue"/>
                <a:cs typeface="Helvetica Neue"/>
                <a:sym typeface="Helvetica Neue"/>
              </a:rPr>
              <a:t>step 4:</a:t>
            </a:r>
            <a:r>
              <a:rPr lang="en" sz="2300"/>
              <a:t> </a:t>
            </a:r>
            <a:r>
              <a:rPr b="1" lang="en" sz="2300">
                <a:latin typeface="Helvetica Neue"/>
                <a:ea typeface="Helvetica Neue"/>
                <a:cs typeface="Helvetica Neue"/>
                <a:sym typeface="Helvetica Neue"/>
              </a:rPr>
              <a:t>open up vscode terminal </a:t>
            </a:r>
            <a:endParaRPr b="1" sz="2300">
              <a:latin typeface="Helvetica Neue"/>
              <a:ea typeface="Helvetica Neue"/>
              <a:cs typeface="Helvetica Neue"/>
              <a:sym typeface="Helvetica Neue"/>
            </a:endParaRPr>
          </a:p>
          <a:p>
            <a:pPr indent="0" lvl="0" marL="0" rtl="0" algn="l">
              <a:spcBef>
                <a:spcPts val="1200"/>
              </a:spcBef>
              <a:spcAft>
                <a:spcPts val="0"/>
              </a:spcAft>
              <a:buNone/>
            </a:pPr>
            <a:r>
              <a:rPr b="1" lang="en" sz="2300" u="sng">
                <a:latin typeface="Helvetica Neue"/>
                <a:ea typeface="Helvetica Neue"/>
                <a:cs typeface="Helvetica Neue"/>
                <a:sym typeface="Helvetica Neue"/>
              </a:rPr>
              <a:t>step 5:</a:t>
            </a:r>
            <a:r>
              <a:rPr b="1" lang="en" sz="2300">
                <a:latin typeface="Helvetica Neue"/>
                <a:ea typeface="Helvetica Neue"/>
                <a:cs typeface="Helvetica Neue"/>
                <a:sym typeface="Helvetica Neue"/>
              </a:rPr>
              <a:t> cd to save path</a:t>
            </a:r>
            <a:endParaRPr b="1" sz="2300">
              <a:latin typeface="Helvetica Neue"/>
              <a:ea typeface="Helvetica Neue"/>
              <a:cs typeface="Helvetica Neue"/>
              <a:sym typeface="Helvetica Neue"/>
            </a:endParaRPr>
          </a:p>
          <a:p>
            <a:pPr indent="0" lvl="0" marL="0" rtl="0" algn="l">
              <a:spcBef>
                <a:spcPts val="1200"/>
              </a:spcBef>
              <a:spcAft>
                <a:spcPts val="0"/>
              </a:spcAft>
              <a:buNone/>
            </a:pPr>
            <a:r>
              <a:rPr b="1" lang="en" sz="2300" u="sng">
                <a:latin typeface="Helvetica Neue"/>
                <a:ea typeface="Helvetica Neue"/>
                <a:cs typeface="Helvetica Neue"/>
                <a:sym typeface="Helvetica Neue"/>
              </a:rPr>
              <a:t>step 6:</a:t>
            </a:r>
            <a:r>
              <a:rPr lang="en" sz="2300"/>
              <a:t> </a:t>
            </a:r>
            <a:r>
              <a:rPr b="1" lang="en" sz="2300">
                <a:latin typeface="Helvetica Neue"/>
                <a:ea typeface="Helvetica Neue"/>
                <a:cs typeface="Helvetica Neue"/>
                <a:sym typeface="Helvetica Neue"/>
              </a:rPr>
              <a:t>check to see your file is there </a:t>
            </a:r>
            <a:endParaRPr b="1" sz="2300">
              <a:latin typeface="Helvetica Neue"/>
              <a:ea typeface="Helvetica Neue"/>
              <a:cs typeface="Helvetica Neue"/>
              <a:sym typeface="Helvetica Neue"/>
            </a:endParaRPr>
          </a:p>
          <a:p>
            <a:pPr indent="0" lvl="0" marL="0" rtl="0" algn="l">
              <a:spcBef>
                <a:spcPts val="1200"/>
              </a:spcBef>
              <a:spcAft>
                <a:spcPts val="0"/>
              </a:spcAft>
              <a:buNone/>
            </a:pPr>
            <a:r>
              <a:rPr lang="en" sz="2300"/>
              <a:t>&gt;ls</a:t>
            </a:r>
            <a:endParaRPr sz="2300"/>
          </a:p>
          <a:p>
            <a:pPr indent="457200" lvl="0" marL="0" rtl="0" algn="l">
              <a:spcBef>
                <a:spcPts val="1200"/>
              </a:spcBef>
              <a:spcAft>
                <a:spcPts val="0"/>
              </a:spcAft>
              <a:buNone/>
            </a:pPr>
            <a:r>
              <a:rPr lang="en" sz="2300"/>
              <a:t>hello.py</a:t>
            </a:r>
            <a:endParaRPr sz="2300"/>
          </a:p>
          <a:p>
            <a:pPr indent="0" lvl="0" marL="0" rtl="0" algn="l">
              <a:spcBef>
                <a:spcPts val="1200"/>
              </a:spcBef>
              <a:spcAft>
                <a:spcPts val="0"/>
              </a:spcAft>
              <a:buNone/>
            </a:pPr>
            <a:r>
              <a:rPr b="1" lang="en" sz="2300" u="sng">
                <a:latin typeface="Helvetica Neue"/>
                <a:ea typeface="Helvetica Neue"/>
                <a:cs typeface="Helvetica Neue"/>
                <a:sym typeface="Helvetica Neue"/>
              </a:rPr>
              <a:t>step 7:</a:t>
            </a:r>
            <a:r>
              <a:rPr b="1" lang="en" sz="2300">
                <a:latin typeface="Helvetica Neue"/>
                <a:ea typeface="Helvetica Neue"/>
                <a:cs typeface="Helvetica Neue"/>
                <a:sym typeface="Helvetica Neue"/>
              </a:rPr>
              <a:t> run your program</a:t>
            </a:r>
            <a:endParaRPr b="1" sz="2300">
              <a:latin typeface="Helvetica Neue"/>
              <a:ea typeface="Helvetica Neue"/>
              <a:cs typeface="Helvetica Neue"/>
              <a:sym typeface="Helvetica Neue"/>
            </a:endParaRPr>
          </a:p>
          <a:p>
            <a:pPr indent="0" lvl="0" marL="0" rtl="0" algn="l">
              <a:spcBef>
                <a:spcPts val="1200"/>
              </a:spcBef>
              <a:spcAft>
                <a:spcPts val="0"/>
              </a:spcAft>
              <a:buNone/>
            </a:pPr>
            <a:r>
              <a:rPr lang="en" sz="2300"/>
              <a:t>&gt;python  hello.py </a:t>
            </a:r>
            <a:endParaRPr sz="2300"/>
          </a:p>
          <a:p>
            <a:pPr indent="0" lvl="0" marL="0" rtl="0" algn="l">
              <a:spcBef>
                <a:spcPts val="1200"/>
              </a:spcBef>
              <a:spcAft>
                <a:spcPts val="0"/>
              </a:spcAft>
              <a:buNone/>
            </a:pPr>
            <a:r>
              <a:rPr lang="en" sz="2300"/>
              <a:t>windows users: py  hello.py</a:t>
            </a:r>
            <a:endParaRPr sz="2300"/>
          </a:p>
          <a:p>
            <a:pPr indent="0" lvl="0" marL="0" rtl="0" algn="l">
              <a:spcBef>
                <a:spcPts val="1200"/>
              </a:spcBef>
              <a:spcAft>
                <a:spcPts val="1200"/>
              </a:spcAft>
              <a:buNone/>
            </a:pPr>
            <a:r>
              <a:rPr lang="en" sz="2300"/>
              <a:t>	hello pals!</a:t>
            </a:r>
            <a:endParaRPr b="1" sz="2300">
              <a:latin typeface="Helvetica Neue"/>
              <a:ea typeface="Helvetica Neue"/>
              <a:cs typeface="Helvetica Neue"/>
              <a:sym typeface="Helvetica Neue"/>
            </a:endParaRPr>
          </a:p>
        </p:txBody>
      </p:sp>
      <p:sp>
        <p:nvSpPr>
          <p:cNvPr id="222" name="Google Shape;222;p37"/>
          <p:cNvSpPr txBox="1"/>
          <p:nvPr>
            <p:ph idx="1" type="body"/>
          </p:nvPr>
        </p:nvSpPr>
        <p:spPr>
          <a:xfrm>
            <a:off x="206650" y="998850"/>
            <a:ext cx="3588000" cy="3960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852"/>
              <a:buNone/>
            </a:pPr>
            <a:r>
              <a:rPr b="1" lang="en" sz="2100" u="sng">
                <a:latin typeface="Helvetica Neue"/>
                <a:ea typeface="Helvetica Neue"/>
                <a:cs typeface="Helvetica Neue"/>
                <a:sym typeface="Helvetica Neue"/>
              </a:rPr>
              <a:t>step 1:</a:t>
            </a:r>
            <a:r>
              <a:rPr b="1" lang="en" sz="2100">
                <a:latin typeface="Helvetica Neue"/>
                <a:ea typeface="Helvetica Neue"/>
                <a:cs typeface="Helvetica Neue"/>
                <a:sym typeface="Helvetica Neue"/>
              </a:rPr>
              <a:t> open up VS code and make a new file</a:t>
            </a:r>
            <a:endParaRPr b="1" sz="2100">
              <a:latin typeface="Helvetica Neue"/>
              <a:ea typeface="Helvetica Neue"/>
              <a:cs typeface="Helvetica Neue"/>
              <a:sym typeface="Helvetica Neue"/>
            </a:endParaRPr>
          </a:p>
          <a:p>
            <a:pPr indent="457200" lvl="0" marL="0" rtl="0" algn="l">
              <a:lnSpc>
                <a:spcPct val="95000"/>
              </a:lnSpc>
              <a:spcBef>
                <a:spcPts val="1200"/>
              </a:spcBef>
              <a:spcAft>
                <a:spcPts val="0"/>
              </a:spcAft>
              <a:buSzPts val="852"/>
              <a:buNone/>
            </a:pPr>
            <a:r>
              <a:rPr lang="en" sz="2100"/>
              <a:t>File&gt;New File&gt;Python File</a:t>
            </a:r>
            <a:endParaRPr sz="2100"/>
          </a:p>
          <a:p>
            <a:pPr indent="0" lvl="0" marL="0" rtl="0" algn="l">
              <a:lnSpc>
                <a:spcPct val="95000"/>
              </a:lnSpc>
              <a:spcBef>
                <a:spcPts val="1200"/>
              </a:spcBef>
              <a:spcAft>
                <a:spcPts val="0"/>
              </a:spcAft>
              <a:buSzPts val="852"/>
              <a:buNone/>
            </a:pPr>
            <a:r>
              <a:rPr b="1" lang="en" sz="2100" u="sng">
                <a:latin typeface="Helvetica Neue"/>
                <a:ea typeface="Helvetica Neue"/>
                <a:cs typeface="Helvetica Neue"/>
                <a:sym typeface="Helvetica Neue"/>
              </a:rPr>
              <a:t>step 2:</a:t>
            </a:r>
            <a:r>
              <a:rPr b="1" lang="en" sz="2100">
                <a:latin typeface="Helvetica Neue"/>
                <a:ea typeface="Helvetica Neue"/>
                <a:cs typeface="Helvetica Neue"/>
                <a:sym typeface="Helvetica Neue"/>
              </a:rPr>
              <a:t> in the file, type:</a:t>
            </a:r>
            <a:endParaRPr b="1" sz="2100">
              <a:latin typeface="Helvetica Neue"/>
              <a:ea typeface="Helvetica Neue"/>
              <a:cs typeface="Helvetica Neue"/>
              <a:sym typeface="Helvetica Neue"/>
            </a:endParaRPr>
          </a:p>
          <a:p>
            <a:pPr indent="457200" lvl="0" marL="0" rtl="0" algn="l">
              <a:lnSpc>
                <a:spcPct val="95000"/>
              </a:lnSpc>
              <a:spcBef>
                <a:spcPts val="1200"/>
              </a:spcBef>
              <a:spcAft>
                <a:spcPts val="0"/>
              </a:spcAft>
              <a:buSzPts val="852"/>
              <a:buNone/>
            </a:pPr>
            <a:r>
              <a:rPr lang="en" sz="2100"/>
              <a:t>print(‘hello pals!’)</a:t>
            </a:r>
            <a:endParaRPr sz="2100"/>
          </a:p>
          <a:p>
            <a:pPr indent="0" lvl="0" marL="0" rtl="0" algn="l">
              <a:lnSpc>
                <a:spcPct val="95000"/>
              </a:lnSpc>
              <a:spcBef>
                <a:spcPts val="1200"/>
              </a:spcBef>
              <a:spcAft>
                <a:spcPts val="1200"/>
              </a:spcAft>
              <a:buSzPts val="852"/>
              <a:buNone/>
            </a:pPr>
            <a:r>
              <a:rPr b="1" lang="en" sz="2100" u="sng">
                <a:latin typeface="Helvetica Neue"/>
                <a:ea typeface="Helvetica Neue"/>
                <a:cs typeface="Helvetica Neue"/>
                <a:sym typeface="Helvetica Neue"/>
              </a:rPr>
              <a:t>step 3:</a:t>
            </a:r>
            <a:r>
              <a:rPr b="1" lang="en" sz="2100">
                <a:latin typeface="Helvetica Neue"/>
                <a:ea typeface="Helvetica Neue"/>
                <a:cs typeface="Helvetica Neue"/>
                <a:sym typeface="Helvetica Neue"/>
              </a:rPr>
              <a:t> save as ‘hello.py’ in your cloned repository path</a:t>
            </a:r>
            <a:endParaRPr b="1" sz="2100">
              <a:latin typeface="Helvetica Neue"/>
              <a:ea typeface="Helvetica Neue"/>
              <a:cs typeface="Helvetica Neue"/>
              <a:sym typeface="Helvetica Neue"/>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 Tutorial - Commit</a:t>
            </a:r>
            <a:endParaRPr/>
          </a:p>
        </p:txBody>
      </p:sp>
      <p:sp>
        <p:nvSpPr>
          <p:cNvPr id="228" name="Google Shape;228;p38"/>
          <p:cNvSpPr txBox="1"/>
          <p:nvPr>
            <p:ph idx="1" type="body"/>
          </p:nvPr>
        </p:nvSpPr>
        <p:spPr>
          <a:xfrm>
            <a:off x="206650" y="998850"/>
            <a:ext cx="8594700" cy="396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300">
                <a:latin typeface="Helvetica Neue"/>
                <a:ea typeface="Helvetica Neue"/>
                <a:cs typeface="Helvetica Neue"/>
                <a:sym typeface="Helvetica Neue"/>
              </a:rPr>
              <a:t>in VS code terminal, run the following commands in order</a:t>
            </a:r>
            <a:endParaRPr b="1" sz="2300">
              <a:latin typeface="Helvetica Neue"/>
              <a:ea typeface="Helvetica Neue"/>
              <a:cs typeface="Helvetica Neue"/>
              <a:sym typeface="Helvetica Neue"/>
            </a:endParaRPr>
          </a:p>
          <a:p>
            <a:pPr indent="-374650" lvl="0" marL="457200" rtl="0" algn="l">
              <a:spcBef>
                <a:spcPts val="1200"/>
              </a:spcBef>
              <a:spcAft>
                <a:spcPts val="0"/>
              </a:spcAft>
              <a:buSzPts val="2300"/>
              <a:buFont typeface="Roboto Mono"/>
              <a:buAutoNum type="arabicPeriod"/>
            </a:pPr>
            <a:r>
              <a:rPr lang="en" sz="2300">
                <a:latin typeface="Roboto Mono"/>
                <a:ea typeface="Roboto Mono"/>
                <a:cs typeface="Roboto Mono"/>
                <a:sym typeface="Roboto Mono"/>
              </a:rPr>
              <a:t>&gt;git  status</a:t>
            </a:r>
            <a:endParaRPr sz="2300">
              <a:latin typeface="Roboto Mono"/>
              <a:ea typeface="Roboto Mono"/>
              <a:cs typeface="Roboto Mono"/>
              <a:sym typeface="Roboto Mono"/>
            </a:endParaRPr>
          </a:p>
          <a:p>
            <a:pPr indent="-374650" lvl="0" marL="457200" rtl="0" algn="l">
              <a:spcBef>
                <a:spcPts val="0"/>
              </a:spcBef>
              <a:spcAft>
                <a:spcPts val="0"/>
              </a:spcAft>
              <a:buSzPts val="2300"/>
              <a:buFont typeface="Roboto Mono"/>
              <a:buAutoNum type="arabicPeriod"/>
            </a:pPr>
            <a:r>
              <a:rPr lang="en" sz="2300">
                <a:latin typeface="Roboto Mono"/>
                <a:ea typeface="Roboto Mono"/>
                <a:cs typeface="Roboto Mono"/>
                <a:sym typeface="Roboto Mono"/>
              </a:rPr>
              <a:t>&gt;git  add hello.py</a:t>
            </a:r>
            <a:endParaRPr sz="2300">
              <a:latin typeface="Roboto Mono"/>
              <a:ea typeface="Roboto Mono"/>
              <a:cs typeface="Roboto Mono"/>
              <a:sym typeface="Roboto Mono"/>
            </a:endParaRPr>
          </a:p>
          <a:p>
            <a:pPr indent="-374650" lvl="0" marL="457200" rtl="0" algn="l">
              <a:spcBef>
                <a:spcPts val="0"/>
              </a:spcBef>
              <a:spcAft>
                <a:spcPts val="0"/>
              </a:spcAft>
              <a:buSzPts val="2300"/>
              <a:buFont typeface="Roboto Mono"/>
              <a:buAutoNum type="arabicPeriod"/>
            </a:pPr>
            <a:r>
              <a:rPr lang="en" sz="2300">
                <a:latin typeface="Roboto Mono"/>
                <a:ea typeface="Roboto Mono"/>
                <a:cs typeface="Roboto Mono"/>
                <a:sym typeface="Roboto Mono"/>
              </a:rPr>
              <a:t>&gt;git  status</a:t>
            </a:r>
            <a:endParaRPr sz="2300">
              <a:latin typeface="Roboto Mono"/>
              <a:ea typeface="Roboto Mono"/>
              <a:cs typeface="Roboto Mono"/>
              <a:sym typeface="Roboto Mono"/>
            </a:endParaRPr>
          </a:p>
          <a:p>
            <a:pPr indent="-374650" lvl="0" marL="457200" rtl="0" algn="l">
              <a:spcBef>
                <a:spcPts val="0"/>
              </a:spcBef>
              <a:spcAft>
                <a:spcPts val="0"/>
              </a:spcAft>
              <a:buSzPts val="2300"/>
              <a:buFont typeface="Roboto Mono"/>
              <a:buAutoNum type="arabicPeriod"/>
            </a:pPr>
            <a:r>
              <a:rPr lang="en" sz="2300">
                <a:latin typeface="Roboto Mono"/>
                <a:ea typeface="Roboto Mono"/>
                <a:cs typeface="Roboto Mono"/>
                <a:sym typeface="Roboto Mono"/>
              </a:rPr>
              <a:t>&gt;git  commit  -m  ‘my first commit!’</a:t>
            </a:r>
            <a:endParaRPr sz="2300">
              <a:latin typeface="Roboto Mono"/>
              <a:ea typeface="Roboto Mono"/>
              <a:cs typeface="Roboto Mono"/>
              <a:sym typeface="Roboto Mono"/>
            </a:endParaRPr>
          </a:p>
          <a:p>
            <a:pPr indent="-374650" lvl="0" marL="457200" rtl="0" algn="l">
              <a:spcBef>
                <a:spcPts val="0"/>
              </a:spcBef>
              <a:spcAft>
                <a:spcPts val="0"/>
              </a:spcAft>
              <a:buSzPts val="2300"/>
              <a:buFont typeface="Roboto Mono"/>
              <a:buAutoNum type="arabicPeriod"/>
            </a:pPr>
            <a:r>
              <a:rPr lang="en" sz="2300">
                <a:latin typeface="Roboto Mono"/>
                <a:ea typeface="Roboto Mono"/>
                <a:cs typeface="Roboto Mono"/>
                <a:sym typeface="Roboto Mono"/>
              </a:rPr>
              <a:t>&gt;git  push</a:t>
            </a:r>
            <a:endParaRPr sz="2300">
              <a:latin typeface="Roboto Mono"/>
              <a:ea typeface="Roboto Mono"/>
              <a:cs typeface="Roboto Mono"/>
              <a:sym typeface="Roboto Mono"/>
            </a:endParaRPr>
          </a:p>
          <a:p>
            <a:pPr indent="0" lvl="0" marL="0" rtl="0" algn="l">
              <a:spcBef>
                <a:spcPts val="1200"/>
              </a:spcBef>
              <a:spcAft>
                <a:spcPts val="1200"/>
              </a:spcAft>
              <a:buNone/>
            </a:pPr>
            <a:r>
              <a:rPr b="1" lang="en" sz="2300">
                <a:latin typeface="Helvetica Neue"/>
                <a:ea typeface="Helvetica Neue"/>
                <a:cs typeface="Helvetica Neue"/>
                <a:sym typeface="Helvetica Neue"/>
              </a:rPr>
              <a:t>check to see your file online by going to your github repository</a:t>
            </a:r>
            <a:endParaRPr sz="23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9"/>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 Tutorial - VS code</a:t>
            </a:r>
            <a:endParaRPr/>
          </a:p>
        </p:txBody>
      </p:sp>
      <p:sp>
        <p:nvSpPr>
          <p:cNvPr id="234" name="Google Shape;234;p39"/>
          <p:cNvSpPr txBox="1"/>
          <p:nvPr>
            <p:ph idx="1" type="body"/>
          </p:nvPr>
        </p:nvSpPr>
        <p:spPr>
          <a:xfrm>
            <a:off x="206650" y="998850"/>
            <a:ext cx="8594700" cy="3960900"/>
          </a:xfrm>
          <a:prstGeom prst="rect">
            <a:avLst/>
          </a:prstGeom>
        </p:spPr>
        <p:txBody>
          <a:bodyPr anchorCtr="0" anchor="t" bIns="91425" lIns="91425" spcFirstLastPara="1" rIns="91425" wrap="square" tIns="91425">
            <a:normAutofit/>
          </a:bodyPr>
          <a:lstStyle/>
          <a:p>
            <a:pPr indent="-374650" lvl="0" marL="457200" rtl="0" algn="l">
              <a:lnSpc>
                <a:spcPct val="150000"/>
              </a:lnSpc>
              <a:spcBef>
                <a:spcPts val="0"/>
              </a:spcBef>
              <a:spcAft>
                <a:spcPts val="0"/>
              </a:spcAft>
              <a:buSzPts val="2300"/>
              <a:buFont typeface="Helvetica Neue"/>
              <a:buAutoNum type="arabicPeriod"/>
            </a:pPr>
            <a:r>
              <a:rPr b="1" lang="en" sz="2300">
                <a:latin typeface="Helvetica Neue"/>
                <a:ea typeface="Helvetica Neue"/>
                <a:cs typeface="Helvetica Neue"/>
                <a:sym typeface="Helvetica Neue"/>
              </a:rPr>
              <a:t>edit your hello.py file</a:t>
            </a:r>
            <a:endParaRPr b="1" sz="2300">
              <a:latin typeface="Helvetica Neue"/>
              <a:ea typeface="Helvetica Neue"/>
              <a:cs typeface="Helvetica Neue"/>
              <a:sym typeface="Helvetica Neue"/>
            </a:endParaRPr>
          </a:p>
          <a:p>
            <a:pPr indent="457200" lvl="0" marL="457200" rtl="0" algn="l">
              <a:lnSpc>
                <a:spcPct val="150000"/>
              </a:lnSpc>
              <a:spcBef>
                <a:spcPts val="1200"/>
              </a:spcBef>
              <a:spcAft>
                <a:spcPts val="0"/>
              </a:spcAft>
              <a:buNone/>
            </a:pPr>
            <a:r>
              <a:rPr lang="en" sz="2300"/>
              <a:t>print('hello pals of the world!')</a:t>
            </a:r>
            <a:endParaRPr sz="2300"/>
          </a:p>
          <a:p>
            <a:pPr indent="-374650" lvl="0" marL="457200" rtl="0" algn="l">
              <a:lnSpc>
                <a:spcPct val="150000"/>
              </a:lnSpc>
              <a:spcBef>
                <a:spcPts val="1200"/>
              </a:spcBef>
              <a:spcAft>
                <a:spcPts val="0"/>
              </a:spcAft>
              <a:buSzPts val="2300"/>
              <a:buFont typeface="Helvetica Neue"/>
              <a:buAutoNum type="arabicPeriod"/>
            </a:pPr>
            <a:r>
              <a:rPr b="1" lang="en" sz="2300">
                <a:latin typeface="Helvetica Neue"/>
                <a:ea typeface="Helvetica Neue"/>
                <a:cs typeface="Helvetica Neue"/>
                <a:sym typeface="Helvetica Neue"/>
              </a:rPr>
              <a:t>navigate to source control tab</a:t>
            </a:r>
            <a:endParaRPr b="1" sz="2300">
              <a:latin typeface="Helvetica Neue"/>
              <a:ea typeface="Helvetica Neue"/>
              <a:cs typeface="Helvetica Neue"/>
              <a:sym typeface="Helvetica Neue"/>
            </a:endParaRPr>
          </a:p>
          <a:p>
            <a:pPr indent="-374650" lvl="0" marL="457200" rtl="0" algn="l">
              <a:lnSpc>
                <a:spcPct val="150000"/>
              </a:lnSpc>
              <a:spcBef>
                <a:spcPts val="0"/>
              </a:spcBef>
              <a:spcAft>
                <a:spcPts val="0"/>
              </a:spcAft>
              <a:buSzPts val="2300"/>
              <a:buFont typeface="Helvetica Neue"/>
              <a:buAutoNum type="arabicPeriod"/>
            </a:pPr>
            <a:r>
              <a:rPr b="1" lang="en" sz="2300">
                <a:latin typeface="Helvetica Neue"/>
                <a:ea typeface="Helvetica Neue"/>
                <a:cs typeface="Helvetica Neue"/>
                <a:sym typeface="Helvetica Neue"/>
              </a:rPr>
              <a:t>stage changes</a:t>
            </a:r>
            <a:endParaRPr b="1" sz="2300">
              <a:latin typeface="Helvetica Neue"/>
              <a:ea typeface="Helvetica Neue"/>
              <a:cs typeface="Helvetica Neue"/>
              <a:sym typeface="Helvetica Neue"/>
            </a:endParaRPr>
          </a:p>
          <a:p>
            <a:pPr indent="-374650" lvl="0" marL="457200" rtl="0" algn="l">
              <a:lnSpc>
                <a:spcPct val="150000"/>
              </a:lnSpc>
              <a:spcBef>
                <a:spcPts val="0"/>
              </a:spcBef>
              <a:spcAft>
                <a:spcPts val="0"/>
              </a:spcAft>
              <a:buSzPts val="2300"/>
              <a:buFont typeface="Helvetica Neue"/>
              <a:buAutoNum type="arabicPeriod"/>
            </a:pPr>
            <a:r>
              <a:rPr b="1" lang="en" sz="2300">
                <a:latin typeface="Helvetica Neue"/>
                <a:ea typeface="Helvetica Neue"/>
                <a:cs typeface="Helvetica Neue"/>
                <a:sym typeface="Helvetica Neue"/>
              </a:rPr>
              <a:t>type commit message and hit the commit button</a:t>
            </a:r>
            <a:endParaRPr b="1" sz="2300">
              <a:latin typeface="Helvetica Neue"/>
              <a:ea typeface="Helvetica Neue"/>
              <a:cs typeface="Helvetica Neue"/>
              <a:sym typeface="Helvetica Neue"/>
            </a:endParaRPr>
          </a:p>
        </p:txBody>
      </p:sp>
      <p:pic>
        <p:nvPicPr>
          <p:cNvPr id="235" name="Google Shape;235;p39"/>
          <p:cNvPicPr preferRelativeResize="0"/>
          <p:nvPr/>
        </p:nvPicPr>
        <p:blipFill rotWithShape="1">
          <a:blip r:embed="rId3">
            <a:alphaModFix/>
          </a:blip>
          <a:srcRect b="12397" l="0" r="47649" t="62307"/>
          <a:stretch/>
        </p:blipFill>
        <p:spPr>
          <a:xfrm>
            <a:off x="5116550" y="2360300"/>
            <a:ext cx="1804900" cy="422900"/>
          </a:xfrm>
          <a:prstGeom prst="rect">
            <a:avLst/>
          </a:prstGeom>
          <a:noFill/>
          <a:ln>
            <a:noFill/>
          </a:ln>
        </p:spPr>
      </p:pic>
      <p:pic>
        <p:nvPicPr>
          <p:cNvPr id="236" name="Google Shape;236;p39"/>
          <p:cNvPicPr preferRelativeResize="0"/>
          <p:nvPr/>
        </p:nvPicPr>
        <p:blipFill rotWithShape="1">
          <a:blip r:embed="rId4">
            <a:alphaModFix/>
          </a:blip>
          <a:srcRect b="5856" l="4676" r="1223" t="61841"/>
          <a:stretch/>
        </p:blipFill>
        <p:spPr>
          <a:xfrm>
            <a:off x="3188962" y="2876950"/>
            <a:ext cx="2766075" cy="6191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0"/>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Jupyter Notebook overview</a:t>
            </a:r>
            <a:endParaRPr/>
          </a:p>
        </p:txBody>
      </p:sp>
      <p:sp>
        <p:nvSpPr>
          <p:cNvPr id="242" name="Google Shape;242;p40"/>
          <p:cNvSpPr txBox="1"/>
          <p:nvPr>
            <p:ph idx="1" type="body"/>
          </p:nvPr>
        </p:nvSpPr>
        <p:spPr>
          <a:xfrm>
            <a:off x="311700" y="1010325"/>
            <a:ext cx="8594700" cy="396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300">
                <a:latin typeface="Helvetica Neue"/>
                <a:ea typeface="Helvetica Neue"/>
                <a:cs typeface="Helvetica Neue"/>
                <a:sym typeface="Helvetica Neue"/>
              </a:rPr>
              <a:t>Example jupyter notebook is shown</a:t>
            </a:r>
            <a:endParaRPr b="1" sz="2300">
              <a:latin typeface="Helvetica Neue"/>
              <a:ea typeface="Helvetica Neue"/>
              <a:cs typeface="Helvetica Neue"/>
              <a:sym typeface="Helvetica Neue"/>
            </a:endParaRPr>
          </a:p>
          <a:p>
            <a:pPr indent="0" lvl="0" marL="0" rtl="0" algn="l">
              <a:spcBef>
                <a:spcPts val="1200"/>
              </a:spcBef>
              <a:spcAft>
                <a:spcPts val="0"/>
              </a:spcAft>
              <a:buNone/>
            </a:pPr>
            <a:r>
              <a:rPr b="1" lang="en" sz="2300">
                <a:latin typeface="Helvetica Neue"/>
                <a:ea typeface="Helvetica Neue"/>
                <a:cs typeface="Helvetica Neue"/>
                <a:sym typeface="Helvetica Neue"/>
              </a:rPr>
              <a:t>Benefits:</a:t>
            </a:r>
            <a:endParaRPr b="1" sz="2300">
              <a:latin typeface="Helvetica Neue"/>
              <a:ea typeface="Helvetica Neue"/>
              <a:cs typeface="Helvetica Neue"/>
              <a:sym typeface="Helvetica Neue"/>
            </a:endParaRPr>
          </a:p>
          <a:p>
            <a:pPr indent="-374650" lvl="0" marL="457200" rtl="0" algn="l">
              <a:spcBef>
                <a:spcPts val="1200"/>
              </a:spcBef>
              <a:spcAft>
                <a:spcPts val="0"/>
              </a:spcAft>
              <a:buSzPts val="2300"/>
              <a:buFont typeface="Helvetica Neue"/>
              <a:buChar char="-"/>
            </a:pPr>
            <a:r>
              <a:rPr b="1" lang="en" sz="2300">
                <a:latin typeface="Helvetica Neue"/>
                <a:ea typeface="Helvetica Neue"/>
                <a:cs typeface="Helvetica Neue"/>
                <a:sym typeface="Helvetica Neue"/>
              </a:rPr>
              <a:t>Live code</a:t>
            </a:r>
            <a:endParaRPr b="1" sz="2300">
              <a:latin typeface="Helvetica Neue"/>
              <a:ea typeface="Helvetica Neue"/>
              <a:cs typeface="Helvetica Neue"/>
              <a:sym typeface="Helvetica Neue"/>
            </a:endParaRPr>
          </a:p>
          <a:p>
            <a:pPr indent="-374650" lvl="0" marL="457200" rtl="0" algn="l">
              <a:spcBef>
                <a:spcPts val="0"/>
              </a:spcBef>
              <a:spcAft>
                <a:spcPts val="0"/>
              </a:spcAft>
              <a:buSzPts val="2300"/>
              <a:buFont typeface="Helvetica Neue"/>
              <a:buChar char="-"/>
            </a:pPr>
            <a:r>
              <a:rPr b="1" lang="en" sz="2300">
                <a:latin typeface="Helvetica Neue"/>
                <a:ea typeface="Helvetica Neue"/>
                <a:cs typeface="Helvetica Neue"/>
                <a:sym typeface="Helvetica Neue"/>
              </a:rPr>
              <a:t>Easier debugging</a:t>
            </a:r>
            <a:endParaRPr b="1" sz="2300">
              <a:latin typeface="Helvetica Neue"/>
              <a:ea typeface="Helvetica Neue"/>
              <a:cs typeface="Helvetica Neue"/>
              <a:sym typeface="Helvetica Neue"/>
            </a:endParaRPr>
          </a:p>
          <a:p>
            <a:pPr indent="-374650" lvl="0" marL="457200" rtl="0" algn="l">
              <a:spcBef>
                <a:spcPts val="0"/>
              </a:spcBef>
              <a:spcAft>
                <a:spcPts val="0"/>
              </a:spcAft>
              <a:buSzPts val="2300"/>
              <a:buFont typeface="Helvetica Neue"/>
              <a:buChar char="-"/>
            </a:pPr>
            <a:r>
              <a:rPr b="1" lang="en" sz="2300">
                <a:latin typeface="Helvetica Neue"/>
                <a:ea typeface="Helvetica Neue"/>
                <a:cs typeface="Helvetica Neue"/>
                <a:sym typeface="Helvetica Neue"/>
              </a:rPr>
              <a:t>Can go step by step, easy to document what each step is doing via markdown cells</a:t>
            </a:r>
            <a:endParaRPr b="1" sz="2300">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327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00"/>
              <a:t>Today’s agenda</a:t>
            </a:r>
            <a:endParaRPr sz="5000"/>
          </a:p>
        </p:txBody>
      </p:sp>
      <p:sp>
        <p:nvSpPr>
          <p:cNvPr id="67" name="Google Shape;67;p14"/>
          <p:cNvSpPr txBox="1"/>
          <p:nvPr>
            <p:ph idx="1" type="body"/>
          </p:nvPr>
        </p:nvSpPr>
        <p:spPr>
          <a:xfrm>
            <a:off x="678025" y="1345225"/>
            <a:ext cx="8179800" cy="3416400"/>
          </a:xfrm>
          <a:prstGeom prst="rect">
            <a:avLst/>
          </a:prstGeom>
        </p:spPr>
        <p:txBody>
          <a:bodyPr anchorCtr="0" anchor="t" bIns="91425" lIns="91425" spcFirstLastPara="1" rIns="91425" wrap="square" tIns="91425">
            <a:normAutofit/>
          </a:bodyPr>
          <a:lstStyle/>
          <a:p>
            <a:pPr indent="-444500" lvl="0" marL="457200" rtl="0" algn="l">
              <a:spcBef>
                <a:spcPts val="0"/>
              </a:spcBef>
              <a:spcAft>
                <a:spcPts val="0"/>
              </a:spcAft>
              <a:buClr>
                <a:srgbClr val="EFEFEF"/>
              </a:buClr>
              <a:buSzPts val="3400"/>
              <a:buFont typeface="Source Code Pro Medium"/>
              <a:buAutoNum type="arabicPeriod"/>
            </a:pPr>
            <a:r>
              <a:rPr b="1" lang="en" sz="2900">
                <a:solidFill>
                  <a:srgbClr val="EFEFEF"/>
                </a:solidFill>
                <a:latin typeface="Helvetica Neue"/>
                <a:ea typeface="Helvetica Neue"/>
                <a:cs typeface="Helvetica Neue"/>
                <a:sym typeface="Helvetica Neue"/>
              </a:rPr>
              <a:t>Introductions</a:t>
            </a:r>
            <a:endParaRPr b="1" sz="2900">
              <a:solidFill>
                <a:srgbClr val="EFEFEF"/>
              </a:solidFill>
              <a:latin typeface="Helvetica Neue"/>
              <a:ea typeface="Helvetica Neue"/>
              <a:cs typeface="Helvetica Neue"/>
              <a:sym typeface="Helvetica Neue"/>
            </a:endParaRPr>
          </a:p>
          <a:p>
            <a:pPr indent="-444500" lvl="0" marL="457200" rtl="0" algn="l">
              <a:spcBef>
                <a:spcPts val="0"/>
              </a:spcBef>
              <a:spcAft>
                <a:spcPts val="0"/>
              </a:spcAft>
              <a:buClr>
                <a:srgbClr val="EFEFEF"/>
              </a:buClr>
              <a:buSzPts val="3400"/>
              <a:buFont typeface="Source Code Pro Medium"/>
              <a:buAutoNum type="arabicPeriod"/>
            </a:pPr>
            <a:r>
              <a:rPr b="1" lang="en" sz="2900">
                <a:solidFill>
                  <a:srgbClr val="EFEFEF"/>
                </a:solidFill>
                <a:latin typeface="Helvetica Neue"/>
                <a:ea typeface="Helvetica Neue"/>
                <a:cs typeface="Helvetica Neue"/>
                <a:sym typeface="Helvetica Neue"/>
              </a:rPr>
              <a:t>Course Structure</a:t>
            </a:r>
            <a:endParaRPr b="1" sz="2900">
              <a:solidFill>
                <a:srgbClr val="EFEFEF"/>
              </a:solidFill>
              <a:latin typeface="Helvetica Neue"/>
              <a:ea typeface="Helvetica Neue"/>
              <a:cs typeface="Helvetica Neue"/>
              <a:sym typeface="Helvetica Neue"/>
            </a:endParaRPr>
          </a:p>
          <a:p>
            <a:pPr indent="-444500" lvl="0" marL="457200" rtl="0" algn="l">
              <a:spcBef>
                <a:spcPts val="0"/>
              </a:spcBef>
              <a:spcAft>
                <a:spcPts val="0"/>
              </a:spcAft>
              <a:buClr>
                <a:srgbClr val="EFEFEF"/>
              </a:buClr>
              <a:buSzPts val="3400"/>
              <a:buFont typeface="Source Code Pro Medium"/>
              <a:buAutoNum type="arabicPeriod"/>
            </a:pPr>
            <a:r>
              <a:rPr b="1" lang="en" sz="2900">
                <a:solidFill>
                  <a:srgbClr val="EFEFEF"/>
                </a:solidFill>
                <a:latin typeface="Helvetica Neue"/>
                <a:ea typeface="Helvetica Neue"/>
                <a:cs typeface="Helvetica Neue"/>
                <a:sym typeface="Helvetica Neue"/>
              </a:rPr>
              <a:t>Terminal Overview</a:t>
            </a:r>
            <a:endParaRPr b="1" sz="2900">
              <a:solidFill>
                <a:srgbClr val="EFEFEF"/>
              </a:solidFill>
              <a:latin typeface="Helvetica Neue"/>
              <a:ea typeface="Helvetica Neue"/>
              <a:cs typeface="Helvetica Neue"/>
              <a:sym typeface="Helvetica Neue"/>
            </a:endParaRPr>
          </a:p>
          <a:p>
            <a:pPr indent="-444500" lvl="0" marL="457200" rtl="0" algn="l">
              <a:spcBef>
                <a:spcPts val="0"/>
              </a:spcBef>
              <a:spcAft>
                <a:spcPts val="0"/>
              </a:spcAft>
              <a:buClr>
                <a:srgbClr val="EFEFEF"/>
              </a:buClr>
              <a:buSzPts val="3400"/>
              <a:buFont typeface="Source Code Pro Medium"/>
              <a:buAutoNum type="arabicPeriod"/>
            </a:pPr>
            <a:r>
              <a:rPr b="1" lang="en" sz="2900">
                <a:solidFill>
                  <a:srgbClr val="EFEFEF"/>
                </a:solidFill>
                <a:latin typeface="Helvetica Neue"/>
                <a:ea typeface="Helvetica Neue"/>
                <a:cs typeface="Helvetica Neue"/>
                <a:sym typeface="Helvetica Neue"/>
              </a:rPr>
              <a:t>Git Overview &amp; Tutorial</a:t>
            </a:r>
            <a:endParaRPr b="1" sz="2900">
              <a:solidFill>
                <a:srgbClr val="EFEFEF"/>
              </a:solidFill>
              <a:latin typeface="Helvetica Neue"/>
              <a:ea typeface="Helvetica Neue"/>
              <a:cs typeface="Helvetica Neue"/>
              <a:sym typeface="Helvetica Neue"/>
            </a:endParaRPr>
          </a:p>
          <a:p>
            <a:pPr indent="-444500" lvl="0" marL="457200" rtl="0" algn="l">
              <a:spcBef>
                <a:spcPts val="0"/>
              </a:spcBef>
              <a:spcAft>
                <a:spcPts val="0"/>
              </a:spcAft>
              <a:buClr>
                <a:srgbClr val="EFEFEF"/>
              </a:buClr>
              <a:buSzPts val="3400"/>
              <a:buFont typeface="Source Code Pro Medium"/>
              <a:buAutoNum type="arabicPeriod"/>
            </a:pPr>
            <a:r>
              <a:rPr b="1" lang="en" sz="2900">
                <a:solidFill>
                  <a:srgbClr val="EFEFEF"/>
                </a:solidFill>
                <a:latin typeface="Helvetica Neue"/>
                <a:ea typeface="Helvetica Neue"/>
                <a:cs typeface="Helvetica Neue"/>
                <a:sym typeface="Helvetica Neue"/>
              </a:rPr>
              <a:t>Jupyter Notebook Tutorial</a:t>
            </a:r>
            <a:endParaRPr b="1" sz="2900">
              <a:solidFill>
                <a:srgbClr val="EFEFEF"/>
              </a:solidFill>
              <a:latin typeface="Helvetica Neue"/>
              <a:ea typeface="Helvetica Neue"/>
              <a:cs typeface="Helvetica Neue"/>
              <a:sym typeface="Helvetica Neue"/>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1"/>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Jupyter Notebook tutorial</a:t>
            </a:r>
            <a:endParaRPr/>
          </a:p>
        </p:txBody>
      </p:sp>
      <p:sp>
        <p:nvSpPr>
          <p:cNvPr id="248" name="Google Shape;248;p41"/>
          <p:cNvSpPr txBox="1"/>
          <p:nvPr>
            <p:ph idx="1" type="body"/>
          </p:nvPr>
        </p:nvSpPr>
        <p:spPr>
          <a:xfrm>
            <a:off x="311700" y="1010325"/>
            <a:ext cx="8594700" cy="3960900"/>
          </a:xfrm>
          <a:prstGeom prst="rect">
            <a:avLst/>
          </a:prstGeom>
        </p:spPr>
        <p:txBody>
          <a:bodyPr anchorCtr="0" anchor="t" bIns="91425" lIns="91425" spcFirstLastPara="1" rIns="91425" wrap="square" tIns="91425">
            <a:normAutofit fontScale="85000" lnSpcReduction="10000"/>
          </a:bodyPr>
          <a:lstStyle/>
          <a:p>
            <a:pPr indent="-352742" lvl="0" marL="457200" rtl="0" algn="l">
              <a:spcBef>
                <a:spcPts val="0"/>
              </a:spcBef>
              <a:spcAft>
                <a:spcPts val="0"/>
              </a:spcAft>
              <a:buSzPct val="100000"/>
              <a:buFont typeface="Helvetica Neue"/>
              <a:buAutoNum type="arabicPeriod"/>
            </a:pPr>
            <a:r>
              <a:rPr b="1" lang="en" sz="2300">
                <a:latin typeface="Helvetica Neue"/>
                <a:ea typeface="Helvetica Neue"/>
                <a:cs typeface="Helvetica Neue"/>
                <a:sym typeface="Helvetica Neue"/>
              </a:rPr>
              <a:t>Create and run a jupyter notebook, ensuring you have selected the “intropython” environment kernel</a:t>
            </a:r>
            <a:endParaRPr b="1" sz="2300">
              <a:latin typeface="Helvetica Neue"/>
              <a:ea typeface="Helvetica Neue"/>
              <a:cs typeface="Helvetica Neue"/>
              <a:sym typeface="Helvetica Neue"/>
            </a:endParaRPr>
          </a:p>
          <a:p>
            <a:pPr indent="-352742" lvl="1" marL="914400" rtl="0" algn="l">
              <a:spcBef>
                <a:spcPts val="0"/>
              </a:spcBef>
              <a:spcAft>
                <a:spcPts val="0"/>
              </a:spcAft>
              <a:buSzPct val="100000"/>
              <a:buFont typeface="Helvetica Neue"/>
              <a:buChar char="○"/>
            </a:pPr>
            <a:r>
              <a:rPr b="1" lang="en" sz="2300">
                <a:latin typeface="Helvetica Neue"/>
                <a:ea typeface="Helvetica Neue"/>
                <a:cs typeface="Helvetica Neue"/>
                <a:sym typeface="Helvetica Neue"/>
              </a:rPr>
              <a:t>create and run 3 cells, making sure none of them output errors: </a:t>
            </a:r>
            <a:endParaRPr b="1" sz="2300">
              <a:latin typeface="Helvetica Neue"/>
              <a:ea typeface="Helvetica Neue"/>
              <a:cs typeface="Helvetica Neue"/>
              <a:sym typeface="Helvetica Neue"/>
            </a:endParaRPr>
          </a:p>
          <a:p>
            <a:pPr indent="-352742" lvl="2" marL="1371600" rtl="0" algn="l">
              <a:spcBef>
                <a:spcPts val="0"/>
              </a:spcBef>
              <a:spcAft>
                <a:spcPts val="0"/>
              </a:spcAft>
              <a:buSzPct val="100000"/>
              <a:buFont typeface="Helvetica Neue"/>
              <a:buChar char="■"/>
            </a:pPr>
            <a:r>
              <a:rPr b="1" lang="en" sz="2300">
                <a:latin typeface="Helvetica Neue"/>
                <a:ea typeface="Helvetica Neue"/>
                <a:cs typeface="Helvetica Neue"/>
                <a:sym typeface="Helvetica Neue"/>
              </a:rPr>
              <a:t>markdown cell </a:t>
            </a:r>
            <a:endParaRPr b="1" sz="2300">
              <a:latin typeface="Helvetica Neue"/>
              <a:ea typeface="Helvetica Neue"/>
              <a:cs typeface="Helvetica Neue"/>
              <a:sym typeface="Helvetica Neue"/>
            </a:endParaRPr>
          </a:p>
          <a:p>
            <a:pPr indent="-352742" lvl="3" marL="1828800" rtl="0" algn="l">
              <a:spcBef>
                <a:spcPts val="0"/>
              </a:spcBef>
              <a:spcAft>
                <a:spcPts val="0"/>
              </a:spcAft>
              <a:buSzPct val="100000"/>
              <a:buFont typeface="Helvetica Neue"/>
              <a:buChar char="●"/>
            </a:pPr>
            <a:r>
              <a:rPr b="1" lang="en" sz="2300">
                <a:latin typeface="Helvetica Neue"/>
                <a:ea typeface="Helvetica Neue"/>
                <a:cs typeface="Helvetica Neue"/>
                <a:sym typeface="Helvetica Neue"/>
              </a:rPr>
              <a:t># hello world</a:t>
            </a:r>
            <a:endParaRPr b="1" sz="2300">
              <a:latin typeface="Helvetica Neue"/>
              <a:ea typeface="Helvetica Neue"/>
              <a:cs typeface="Helvetica Neue"/>
              <a:sym typeface="Helvetica Neue"/>
            </a:endParaRPr>
          </a:p>
          <a:p>
            <a:pPr indent="-352742" lvl="2" marL="1371600" rtl="0" algn="l">
              <a:spcBef>
                <a:spcPts val="0"/>
              </a:spcBef>
              <a:spcAft>
                <a:spcPts val="0"/>
              </a:spcAft>
              <a:buSzPct val="100000"/>
              <a:buFont typeface="Helvetica Neue"/>
              <a:buChar char="■"/>
            </a:pPr>
            <a:r>
              <a:rPr b="1" lang="en" sz="2300">
                <a:latin typeface="Helvetica Neue"/>
                <a:ea typeface="Helvetica Neue"/>
                <a:cs typeface="Helvetica Neue"/>
                <a:sym typeface="Helvetica Neue"/>
              </a:rPr>
              <a:t>code cell </a:t>
            </a:r>
            <a:endParaRPr b="1" sz="2300">
              <a:latin typeface="Helvetica Neue"/>
              <a:ea typeface="Helvetica Neue"/>
              <a:cs typeface="Helvetica Neue"/>
              <a:sym typeface="Helvetica Neue"/>
            </a:endParaRPr>
          </a:p>
          <a:p>
            <a:pPr indent="-352742" lvl="3" marL="1828800" rtl="0" algn="l">
              <a:spcBef>
                <a:spcPts val="0"/>
              </a:spcBef>
              <a:spcAft>
                <a:spcPts val="0"/>
              </a:spcAft>
              <a:buSzPct val="100000"/>
              <a:buFont typeface="Helvetica Neue"/>
              <a:buChar char="●"/>
            </a:pPr>
            <a:r>
              <a:rPr b="1" lang="en" sz="2300">
                <a:latin typeface="Helvetica Neue"/>
                <a:ea typeface="Helvetica Neue"/>
                <a:cs typeface="Helvetica Neue"/>
                <a:sym typeface="Helvetica Neue"/>
              </a:rPr>
              <a:t>print(‘hello world’)</a:t>
            </a:r>
            <a:endParaRPr b="1" sz="2300">
              <a:latin typeface="Helvetica Neue"/>
              <a:ea typeface="Helvetica Neue"/>
              <a:cs typeface="Helvetica Neue"/>
              <a:sym typeface="Helvetica Neue"/>
            </a:endParaRPr>
          </a:p>
          <a:p>
            <a:pPr indent="-352742" lvl="2" marL="1371600" rtl="0" algn="l">
              <a:spcBef>
                <a:spcPts val="0"/>
              </a:spcBef>
              <a:spcAft>
                <a:spcPts val="0"/>
              </a:spcAft>
              <a:buSzPct val="100000"/>
              <a:buFont typeface="Helvetica Neue"/>
              <a:buChar char="■"/>
            </a:pPr>
            <a:r>
              <a:rPr b="1" lang="en" sz="2300">
                <a:latin typeface="Helvetica Neue"/>
                <a:ea typeface="Helvetica Neue"/>
                <a:cs typeface="Helvetica Neue"/>
                <a:sym typeface="Helvetica Neue"/>
              </a:rPr>
              <a:t>code cell </a:t>
            </a:r>
            <a:endParaRPr b="1" sz="2300">
              <a:latin typeface="Helvetica Neue"/>
              <a:ea typeface="Helvetica Neue"/>
              <a:cs typeface="Helvetica Neue"/>
              <a:sym typeface="Helvetica Neue"/>
            </a:endParaRPr>
          </a:p>
          <a:p>
            <a:pPr indent="-352742" lvl="3" marL="1828800" rtl="0" algn="l">
              <a:spcBef>
                <a:spcPts val="0"/>
              </a:spcBef>
              <a:spcAft>
                <a:spcPts val="0"/>
              </a:spcAft>
              <a:buSzPct val="100000"/>
              <a:buFont typeface="Helvetica Neue"/>
              <a:buChar char="●"/>
            </a:pPr>
            <a:r>
              <a:rPr b="1" lang="en" sz="2300">
                <a:latin typeface="Helvetica Neue"/>
                <a:ea typeface="Helvetica Neue"/>
                <a:cs typeface="Helvetica Neue"/>
                <a:sym typeface="Helvetica Neue"/>
              </a:rPr>
              <a:t>import numpy</a:t>
            </a:r>
            <a:endParaRPr b="1" sz="2300">
              <a:latin typeface="Helvetica Neue"/>
              <a:ea typeface="Helvetica Neue"/>
              <a:cs typeface="Helvetica Neue"/>
              <a:sym typeface="Helvetica Neue"/>
            </a:endParaRPr>
          </a:p>
          <a:p>
            <a:pPr indent="0" lvl="0" marL="0" rtl="0" algn="l">
              <a:spcBef>
                <a:spcPts val="1200"/>
              </a:spcBef>
              <a:spcAft>
                <a:spcPts val="0"/>
              </a:spcAft>
              <a:buNone/>
            </a:pPr>
            <a:r>
              <a:rPr b="1" lang="en" sz="2300">
                <a:latin typeface="Helvetica Neue"/>
                <a:ea typeface="Helvetica Neue"/>
                <a:cs typeface="Helvetica Neue"/>
                <a:sym typeface="Helvetica Neue"/>
              </a:rPr>
              <a:t>2. Save notebook as “helloworld.ipynb” and commit to the repository.</a:t>
            </a:r>
            <a:endParaRPr b="1" sz="2300">
              <a:latin typeface="Helvetica Neue"/>
              <a:ea typeface="Helvetica Neue"/>
              <a:cs typeface="Helvetica Neue"/>
              <a:sym typeface="Helvetica Neue"/>
            </a:endParaRPr>
          </a:p>
          <a:p>
            <a:pPr indent="0" lvl="0" marL="0" rtl="0" algn="l">
              <a:spcBef>
                <a:spcPts val="1200"/>
              </a:spcBef>
              <a:spcAft>
                <a:spcPts val="1200"/>
              </a:spcAft>
              <a:buNone/>
            </a:pPr>
            <a:r>
              <a:t/>
            </a:r>
            <a:endParaRPr b="1" sz="2300">
              <a:latin typeface="Helvetica Neue"/>
              <a:ea typeface="Helvetica Neue"/>
              <a:cs typeface="Helvetica Neue"/>
              <a:sym typeface="Helvetica Neue"/>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2"/>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Exit Tickets</a:t>
            </a:r>
            <a:endParaRPr/>
          </a:p>
        </p:txBody>
      </p:sp>
      <p:sp>
        <p:nvSpPr>
          <p:cNvPr id="254" name="Google Shape;254;p42"/>
          <p:cNvSpPr txBox="1"/>
          <p:nvPr>
            <p:ph idx="1" type="body"/>
          </p:nvPr>
        </p:nvSpPr>
        <p:spPr>
          <a:xfrm>
            <a:off x="280675" y="1173175"/>
            <a:ext cx="4119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Helvetica Neue"/>
                <a:ea typeface="Helvetica Neue"/>
                <a:cs typeface="Helvetica Neue"/>
                <a:sym typeface="Helvetica Neue"/>
              </a:rPr>
              <a:t>P</a:t>
            </a:r>
            <a:r>
              <a:rPr b="1" lang="en">
                <a:latin typeface="Helvetica Neue"/>
                <a:ea typeface="Helvetica Neue"/>
                <a:cs typeface="Helvetica Neue"/>
                <a:sym typeface="Helvetica Neue"/>
              </a:rPr>
              <a:t>lease fill them out before you leave or else we will be very, very sad</a:t>
            </a:r>
            <a:endParaRPr b="1">
              <a:latin typeface="Helvetica Neue"/>
              <a:ea typeface="Helvetica Neue"/>
              <a:cs typeface="Helvetica Neue"/>
              <a:sym typeface="Helvetica Neue"/>
            </a:endParaRPr>
          </a:p>
          <a:p>
            <a:pPr indent="0" lvl="0" marL="0" rtl="0" algn="l">
              <a:spcBef>
                <a:spcPts val="1200"/>
              </a:spcBef>
              <a:spcAft>
                <a:spcPts val="0"/>
              </a:spcAft>
              <a:buNone/>
            </a:pPr>
            <a:r>
              <a:t/>
            </a:r>
            <a:endParaRPr b="1">
              <a:latin typeface="Helvetica Neue"/>
              <a:ea typeface="Helvetica Neue"/>
              <a:cs typeface="Helvetica Neue"/>
              <a:sym typeface="Helvetica Neue"/>
            </a:endParaRPr>
          </a:p>
          <a:p>
            <a:pPr indent="0" lvl="0" marL="0" rtl="0" algn="l">
              <a:spcBef>
                <a:spcPts val="1200"/>
              </a:spcBef>
              <a:spcAft>
                <a:spcPts val="0"/>
              </a:spcAft>
              <a:buNone/>
            </a:pPr>
            <a:r>
              <a:t/>
            </a:r>
            <a:endParaRPr b="1">
              <a:latin typeface="Helvetica Neue"/>
              <a:ea typeface="Helvetica Neue"/>
              <a:cs typeface="Helvetica Neue"/>
              <a:sym typeface="Helvetica Neue"/>
            </a:endParaRPr>
          </a:p>
          <a:p>
            <a:pPr indent="0" lvl="0" marL="0" rtl="0" algn="l">
              <a:spcBef>
                <a:spcPts val="1200"/>
              </a:spcBef>
              <a:spcAft>
                <a:spcPts val="1200"/>
              </a:spcAft>
              <a:buNone/>
            </a:pPr>
            <a:r>
              <a:rPr b="1" lang="en">
                <a:latin typeface="Helvetica Neue"/>
                <a:ea typeface="Helvetica Neue"/>
                <a:cs typeface="Helvetica Neue"/>
                <a:sym typeface="Helvetica Neue"/>
              </a:rPr>
              <a:t>No major HW for class 2! </a:t>
            </a:r>
            <a:endParaRPr b="1">
              <a:latin typeface="Helvetica Neue"/>
              <a:ea typeface="Helvetica Neue"/>
              <a:cs typeface="Helvetica Neue"/>
              <a:sym typeface="Helvetica Neue"/>
            </a:endParaRPr>
          </a:p>
        </p:txBody>
      </p:sp>
      <p:sp>
        <p:nvSpPr>
          <p:cNvPr id="255" name="Google Shape;255;p42"/>
          <p:cNvSpPr/>
          <p:nvPr/>
        </p:nvSpPr>
        <p:spPr>
          <a:xfrm>
            <a:off x="2870025" y="2111650"/>
            <a:ext cx="2226130" cy="500149"/>
          </a:xfrm>
          <a:custGeom>
            <a:rect b="b" l="l" r="r" t="t"/>
            <a:pathLst>
              <a:path extrusionOk="0" h="20986" w="69038">
                <a:moveTo>
                  <a:pt x="0" y="0"/>
                </a:moveTo>
                <a:cubicBezTo>
                  <a:pt x="13345" y="20011"/>
                  <a:pt x="44986" y="20986"/>
                  <a:pt x="69038" y="20986"/>
                </a:cubicBezTo>
              </a:path>
            </a:pathLst>
          </a:custGeom>
          <a:noFill/>
          <a:ln cap="flat" cmpd="sng" w="19050">
            <a:solidFill>
              <a:schemeClr val="accent2"/>
            </a:solidFill>
            <a:prstDash val="dash"/>
            <a:round/>
            <a:headEnd len="med" w="med" type="none"/>
            <a:tailEnd len="med" w="med" type="stealth"/>
          </a:ln>
        </p:spPr>
      </p:sp>
      <p:pic>
        <p:nvPicPr>
          <p:cNvPr id="256" name="Google Shape;256;p42"/>
          <p:cNvPicPr preferRelativeResize="0"/>
          <p:nvPr/>
        </p:nvPicPr>
        <p:blipFill>
          <a:blip r:embed="rId3">
            <a:alphaModFix/>
          </a:blip>
          <a:stretch>
            <a:fillRect/>
          </a:stretch>
        </p:blipFill>
        <p:spPr>
          <a:xfrm>
            <a:off x="5239480" y="1134700"/>
            <a:ext cx="3743045" cy="374304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327800"/>
            <a:ext cx="73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i="1" lang="en" sz="2800"/>
              <a:t>Why are we here and what are our goals?</a:t>
            </a:r>
            <a:endParaRPr i="1" sz="2800"/>
          </a:p>
        </p:txBody>
      </p:sp>
      <p:sp>
        <p:nvSpPr>
          <p:cNvPr id="73" name="Google Shape;73;p15"/>
          <p:cNvSpPr/>
          <p:nvPr/>
        </p:nvSpPr>
        <p:spPr>
          <a:xfrm>
            <a:off x="368450" y="1237975"/>
            <a:ext cx="8520600" cy="3630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txBox="1"/>
          <p:nvPr/>
        </p:nvSpPr>
        <p:spPr>
          <a:xfrm>
            <a:off x="847425" y="1591675"/>
            <a:ext cx="6232200" cy="282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latin typeface="Helvetica Neue"/>
              <a:ea typeface="Helvetica Neue"/>
              <a:cs typeface="Helvetica Neue"/>
              <a:sym typeface="Helvetica Neue"/>
            </a:endParaRPr>
          </a:p>
        </p:txBody>
      </p:sp>
      <p:sp>
        <p:nvSpPr>
          <p:cNvPr id="75" name="Google Shape;75;p15"/>
          <p:cNvSpPr txBox="1"/>
          <p:nvPr/>
        </p:nvSpPr>
        <p:spPr>
          <a:xfrm>
            <a:off x="847425" y="1478475"/>
            <a:ext cx="7210800" cy="282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Helvetica Neue"/>
                <a:ea typeface="Helvetica Neue"/>
                <a:cs typeface="Helvetica Neue"/>
                <a:sym typeface="Helvetica Neue"/>
              </a:rPr>
              <a:t>Learn Python</a:t>
            </a:r>
            <a:endParaRPr b="1">
              <a:latin typeface="Helvetica Neue"/>
              <a:ea typeface="Helvetica Neue"/>
              <a:cs typeface="Helvetica Neue"/>
              <a:sym typeface="Helvetica Neue"/>
            </a:endParaRPr>
          </a:p>
          <a:p>
            <a:pPr indent="0" lvl="0" marL="0" rtl="0" algn="l">
              <a:spcBef>
                <a:spcPts val="0"/>
              </a:spcBef>
              <a:spcAft>
                <a:spcPts val="0"/>
              </a:spcAft>
              <a:buNone/>
            </a:pPr>
            <a:r>
              <a:t/>
            </a:r>
            <a:endParaRPr b="1">
              <a:latin typeface="Helvetica Neue"/>
              <a:ea typeface="Helvetica Neue"/>
              <a:cs typeface="Helvetica Neue"/>
              <a:sym typeface="Helvetica Neue"/>
            </a:endParaRPr>
          </a:p>
          <a:p>
            <a:pPr indent="0" lvl="0" marL="0" rtl="0" algn="l">
              <a:spcBef>
                <a:spcPts val="0"/>
              </a:spcBef>
              <a:spcAft>
                <a:spcPts val="0"/>
              </a:spcAft>
              <a:buNone/>
            </a:pPr>
            <a:r>
              <a:rPr b="1" lang="en">
                <a:latin typeface="Helvetica Neue"/>
                <a:ea typeface="Helvetica Neue"/>
                <a:cs typeface="Helvetica Neue"/>
                <a:sym typeface="Helvetica Neue"/>
              </a:rPr>
              <a:t>Get general coding experience</a:t>
            </a:r>
            <a:endParaRPr b="1">
              <a:latin typeface="Helvetica Neue"/>
              <a:ea typeface="Helvetica Neue"/>
              <a:cs typeface="Helvetica Neue"/>
              <a:sym typeface="Helvetica Neue"/>
            </a:endParaRPr>
          </a:p>
          <a:p>
            <a:pPr indent="0" lvl="0" marL="0" rtl="0" algn="l">
              <a:spcBef>
                <a:spcPts val="0"/>
              </a:spcBef>
              <a:spcAft>
                <a:spcPts val="0"/>
              </a:spcAft>
              <a:buNone/>
            </a:pPr>
            <a:r>
              <a:t/>
            </a:r>
            <a:endParaRPr b="1">
              <a:latin typeface="Helvetica Neue"/>
              <a:ea typeface="Helvetica Neue"/>
              <a:cs typeface="Helvetica Neue"/>
              <a:sym typeface="Helvetica Neue"/>
            </a:endParaRPr>
          </a:p>
          <a:p>
            <a:pPr indent="0" lvl="0" marL="0" rtl="0" algn="l">
              <a:spcBef>
                <a:spcPts val="0"/>
              </a:spcBef>
              <a:spcAft>
                <a:spcPts val="0"/>
              </a:spcAft>
              <a:buNone/>
            </a:pPr>
            <a:r>
              <a:t/>
            </a:r>
            <a:endParaRPr b="1">
              <a:latin typeface="Helvetica Neue"/>
              <a:ea typeface="Helvetica Neue"/>
              <a:cs typeface="Helvetica Neue"/>
              <a:sym typeface="Helvetica Neue"/>
            </a:endParaRPr>
          </a:p>
          <a:p>
            <a:pPr indent="0" lvl="0" marL="0" rtl="0" algn="l">
              <a:spcBef>
                <a:spcPts val="0"/>
              </a:spcBef>
              <a:spcAft>
                <a:spcPts val="0"/>
              </a:spcAft>
              <a:buNone/>
            </a:pPr>
            <a:r>
              <a:t/>
            </a:r>
            <a:endParaRPr b="1">
              <a:latin typeface="Helvetica Neue"/>
              <a:ea typeface="Helvetica Neue"/>
              <a:cs typeface="Helvetica Neue"/>
              <a:sym typeface="Helvetica Neue"/>
            </a:endParaRPr>
          </a:p>
          <a:p>
            <a:pPr indent="0" lvl="0" marL="0" rtl="0" algn="l">
              <a:spcBef>
                <a:spcPts val="0"/>
              </a:spcBef>
              <a:spcAft>
                <a:spcPts val="0"/>
              </a:spcAft>
              <a:buNone/>
            </a:pPr>
            <a:r>
              <a:rPr b="1" lang="en">
                <a:latin typeface="Helvetica Neue"/>
                <a:ea typeface="Helvetica Neue"/>
                <a:cs typeface="Helvetica Neue"/>
                <a:sym typeface="Helvetica Neue"/>
              </a:rPr>
              <a:t>Want to:</a:t>
            </a:r>
            <a:endParaRPr b="1">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b="1" lang="en">
                <a:latin typeface="Helvetica Neue"/>
                <a:ea typeface="Helvetica Neue"/>
                <a:cs typeface="Helvetica Neue"/>
                <a:sym typeface="Helvetica Neue"/>
              </a:rPr>
              <a:t>Analyze data</a:t>
            </a:r>
            <a:endParaRPr b="1">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b="1" lang="en">
                <a:latin typeface="Helvetica Neue"/>
                <a:ea typeface="Helvetica Neue"/>
                <a:cs typeface="Helvetica Neue"/>
                <a:sym typeface="Helvetica Neue"/>
              </a:rPr>
              <a:t>Learn what’s possible with Python</a:t>
            </a:r>
            <a:endParaRPr b="1">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b="1" lang="en">
                <a:latin typeface="Helvetica Neue"/>
                <a:ea typeface="Helvetica Neue"/>
                <a:cs typeface="Helvetica Neue"/>
                <a:sym typeface="Helvetica Neue"/>
              </a:rPr>
              <a:t>Set up a new pipeline</a:t>
            </a:r>
            <a:endParaRPr b="1">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b="1" lang="en">
                <a:latin typeface="Helvetica Neue"/>
                <a:ea typeface="Helvetica Neue"/>
                <a:cs typeface="Helvetica Neue"/>
                <a:sym typeface="Helvetica Neue"/>
              </a:rPr>
              <a:t>Work on a CRISPR dataset</a:t>
            </a:r>
            <a:endParaRPr b="1">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b="1" lang="en">
                <a:latin typeface="Helvetica Neue"/>
                <a:ea typeface="Helvetica Neue"/>
                <a:cs typeface="Helvetica Neue"/>
                <a:sym typeface="Helvetica Neue"/>
              </a:rPr>
              <a:t>Analyzing behavioral + imaging data</a:t>
            </a:r>
            <a:endParaRPr b="1">
              <a:latin typeface="Helvetica Neue"/>
              <a:ea typeface="Helvetica Neue"/>
              <a:cs typeface="Helvetica Neue"/>
              <a:sym typeface="Helvetica Neu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goals for you:</a:t>
            </a:r>
            <a:endParaRPr/>
          </a:p>
        </p:txBody>
      </p:sp>
      <p:sp>
        <p:nvSpPr>
          <p:cNvPr id="81" name="Google Shape;81;p16"/>
          <p:cNvSpPr txBox="1"/>
          <p:nvPr>
            <p:ph idx="1" type="body"/>
          </p:nvPr>
        </p:nvSpPr>
        <p:spPr>
          <a:xfrm>
            <a:off x="280675" y="1173175"/>
            <a:ext cx="8520600" cy="3416400"/>
          </a:xfrm>
          <a:prstGeom prst="rect">
            <a:avLst/>
          </a:prstGeom>
        </p:spPr>
        <p:txBody>
          <a:bodyPr anchorCtr="0" anchor="t" bIns="91425" lIns="91425" spcFirstLastPara="1" rIns="91425" wrap="square" tIns="91425">
            <a:normAutofit/>
          </a:bodyPr>
          <a:lstStyle/>
          <a:p>
            <a:pPr indent="-393700" lvl="0" marL="457200" rtl="0" algn="l">
              <a:spcBef>
                <a:spcPts val="0"/>
              </a:spcBef>
              <a:spcAft>
                <a:spcPts val="0"/>
              </a:spcAft>
              <a:buSzPts val="2600"/>
              <a:buAutoNum type="arabicPeriod"/>
            </a:pPr>
            <a:r>
              <a:rPr lang="en" sz="2600"/>
              <a:t>We want you to </a:t>
            </a:r>
            <a:r>
              <a:rPr lang="en" sz="2600">
                <a:solidFill>
                  <a:srgbClr val="FFD34B"/>
                </a:solidFill>
              </a:rPr>
              <a:t>set up Python</a:t>
            </a:r>
            <a:r>
              <a:rPr lang="en" sz="2600"/>
              <a:t> for your own use + learn </a:t>
            </a:r>
            <a:r>
              <a:rPr lang="en" sz="2600">
                <a:solidFill>
                  <a:srgbClr val="FFD34B"/>
                </a:solidFill>
              </a:rPr>
              <a:t>coding basics</a:t>
            </a:r>
            <a:endParaRPr sz="2600">
              <a:solidFill>
                <a:srgbClr val="FFD34B"/>
              </a:solidFill>
            </a:endParaRPr>
          </a:p>
          <a:p>
            <a:pPr indent="-393700" lvl="0" marL="457200" rtl="0" algn="l">
              <a:spcBef>
                <a:spcPts val="0"/>
              </a:spcBef>
              <a:spcAft>
                <a:spcPts val="0"/>
              </a:spcAft>
              <a:buSzPts val="2600"/>
              <a:buAutoNum type="arabicPeriod"/>
            </a:pPr>
            <a:r>
              <a:rPr lang="en" sz="2600"/>
              <a:t>We want you to know what basic </a:t>
            </a:r>
            <a:r>
              <a:rPr lang="en" sz="2600">
                <a:solidFill>
                  <a:srgbClr val="FFD34B"/>
                </a:solidFill>
              </a:rPr>
              <a:t>packages/tools </a:t>
            </a:r>
            <a:r>
              <a:rPr lang="en" sz="2600"/>
              <a:t>are necessary to succeed with Python </a:t>
            </a:r>
            <a:r>
              <a:rPr i="1" lang="en" sz="2600"/>
              <a:t>in a neuro lab environment</a:t>
            </a:r>
            <a:endParaRPr sz="2600"/>
          </a:p>
          <a:p>
            <a:pPr indent="-393700" lvl="0" marL="457200" rtl="0" algn="l">
              <a:spcBef>
                <a:spcPts val="0"/>
              </a:spcBef>
              <a:spcAft>
                <a:spcPts val="0"/>
              </a:spcAft>
              <a:buSzPts val="2600"/>
              <a:buAutoNum type="arabicPeriod"/>
            </a:pPr>
            <a:r>
              <a:rPr lang="en" sz="2600"/>
              <a:t>We want you to feel </a:t>
            </a:r>
            <a:r>
              <a:rPr lang="en" sz="2600">
                <a:solidFill>
                  <a:srgbClr val="FFD34B"/>
                </a:solidFill>
              </a:rPr>
              <a:t>confident </a:t>
            </a:r>
            <a:r>
              <a:rPr i="1" lang="en" sz="2600"/>
              <a:t>learning to learn </a:t>
            </a:r>
            <a:r>
              <a:rPr lang="en" sz="2600"/>
              <a:t>Python</a:t>
            </a:r>
            <a:endParaRPr sz="2600"/>
          </a:p>
          <a:p>
            <a:pPr indent="-393700" lvl="0" marL="457200" rtl="0" algn="l">
              <a:spcBef>
                <a:spcPts val="0"/>
              </a:spcBef>
              <a:spcAft>
                <a:spcPts val="0"/>
              </a:spcAft>
              <a:buSzPts val="2600"/>
              <a:buAutoNum type="arabicPeriod"/>
            </a:pPr>
            <a:r>
              <a:rPr lang="en" sz="2600"/>
              <a:t>We want you to be able to </a:t>
            </a:r>
            <a:r>
              <a:rPr lang="en" sz="2600">
                <a:solidFill>
                  <a:srgbClr val="FFD34B"/>
                </a:solidFill>
              </a:rPr>
              <a:t>share and understand</a:t>
            </a:r>
            <a:r>
              <a:rPr lang="en" sz="2600"/>
              <a:t> code</a:t>
            </a:r>
            <a:endParaRPr sz="2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Course Structure</a:t>
            </a:r>
            <a:endParaRPr/>
          </a:p>
        </p:txBody>
      </p:sp>
      <p:sp>
        <p:nvSpPr>
          <p:cNvPr id="87" name="Google Shape;87;p17"/>
          <p:cNvSpPr txBox="1"/>
          <p:nvPr>
            <p:ph idx="1" type="body"/>
          </p:nvPr>
        </p:nvSpPr>
        <p:spPr>
          <a:xfrm>
            <a:off x="280675" y="11731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Our syllabus is available on the github - subject to change</a:t>
            </a:r>
            <a:endParaRPr sz="2400"/>
          </a:p>
          <a:p>
            <a:pPr indent="-381000" lvl="0" marL="457200" rtl="0" algn="l">
              <a:spcBef>
                <a:spcPts val="1200"/>
              </a:spcBef>
              <a:spcAft>
                <a:spcPts val="0"/>
              </a:spcAft>
              <a:buSzPts val="2400"/>
              <a:buFont typeface="Helvetica Neue"/>
              <a:buAutoNum type="arabicParenR"/>
            </a:pPr>
            <a:r>
              <a:rPr b="1" lang="en" sz="2400">
                <a:latin typeface="Helvetica Neue"/>
                <a:ea typeface="Helvetica Neue"/>
                <a:cs typeface="Helvetica Neue"/>
                <a:sym typeface="Helvetica Neue"/>
              </a:rPr>
              <a:t>Weeks 1-4</a:t>
            </a:r>
            <a:r>
              <a:rPr lang="en" sz="2400"/>
              <a:t>: getting set up + python basics</a:t>
            </a:r>
            <a:endParaRPr sz="2400"/>
          </a:p>
          <a:p>
            <a:pPr indent="-381000" lvl="0" marL="457200" rtl="0" algn="l">
              <a:spcBef>
                <a:spcPts val="0"/>
              </a:spcBef>
              <a:spcAft>
                <a:spcPts val="0"/>
              </a:spcAft>
              <a:buSzPts val="2400"/>
              <a:buFont typeface="Helvetica Neue"/>
              <a:buAutoNum type="arabicParenR"/>
            </a:pPr>
            <a:r>
              <a:rPr b="1" lang="en" sz="2400">
                <a:latin typeface="Helvetica Neue"/>
                <a:ea typeface="Helvetica Neue"/>
                <a:cs typeface="Helvetica Neue"/>
                <a:sym typeface="Helvetica Neue"/>
              </a:rPr>
              <a:t>Weeks 5-7</a:t>
            </a:r>
            <a:r>
              <a:rPr lang="en" sz="2400"/>
              <a:t>: data analysis and visualization</a:t>
            </a:r>
            <a:endParaRPr sz="2400"/>
          </a:p>
          <a:p>
            <a:pPr indent="-381000" lvl="0" marL="457200" rtl="0" algn="l">
              <a:spcBef>
                <a:spcPts val="0"/>
              </a:spcBef>
              <a:spcAft>
                <a:spcPts val="0"/>
              </a:spcAft>
              <a:buSzPts val="2400"/>
              <a:buFont typeface="Helvetica Neue"/>
              <a:buAutoNum type="arabicParenR"/>
            </a:pPr>
            <a:r>
              <a:rPr b="1" lang="en" sz="2400">
                <a:latin typeface="Helvetica Neue"/>
                <a:ea typeface="Helvetica Neue"/>
                <a:cs typeface="Helvetica Neue"/>
                <a:sym typeface="Helvetica Neue"/>
              </a:rPr>
              <a:t>Weeks 8-9</a:t>
            </a:r>
            <a:r>
              <a:rPr lang="en" sz="2400"/>
              <a:t>: navigating packages + advanced python/ML</a:t>
            </a:r>
            <a:endParaRPr sz="2400"/>
          </a:p>
          <a:p>
            <a:pPr indent="-381000" lvl="0" marL="457200" rtl="0" algn="l">
              <a:spcBef>
                <a:spcPts val="0"/>
              </a:spcBef>
              <a:spcAft>
                <a:spcPts val="0"/>
              </a:spcAft>
              <a:buSzPts val="2400"/>
              <a:buFont typeface="Helvetica Neue"/>
              <a:buAutoNum type="arabicParenR"/>
            </a:pPr>
            <a:r>
              <a:rPr b="1" lang="en" sz="2400">
                <a:latin typeface="Helvetica Neue"/>
                <a:ea typeface="Helvetica Neue"/>
                <a:cs typeface="Helvetica Neue"/>
                <a:sym typeface="Helvetica Neue"/>
              </a:rPr>
              <a:t>Week 10-fin</a:t>
            </a:r>
            <a:r>
              <a:rPr lang="en" sz="2400"/>
              <a:t>: final projects!</a:t>
            </a:r>
            <a:endParaRPr sz="2400"/>
          </a:p>
          <a:p>
            <a:pPr indent="-381000" lvl="1" marL="914400" rtl="0" algn="l">
              <a:spcBef>
                <a:spcPts val="0"/>
              </a:spcBef>
              <a:spcAft>
                <a:spcPts val="0"/>
              </a:spcAft>
              <a:buSzPts val="2400"/>
              <a:buAutoNum type="alphaLcParenR"/>
            </a:pPr>
            <a:r>
              <a:rPr lang="en" sz="2400"/>
              <a:t>Start thinking about what you’d like to do - details to be released later </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t>How will class work?</a:t>
            </a:r>
            <a:endParaRPr i="1"/>
          </a:p>
        </p:txBody>
      </p:sp>
      <p:sp>
        <p:nvSpPr>
          <p:cNvPr id="93" name="Google Shape;93;p18"/>
          <p:cNvSpPr txBox="1"/>
          <p:nvPr>
            <p:ph idx="1" type="body"/>
          </p:nvPr>
        </p:nvSpPr>
        <p:spPr>
          <a:xfrm>
            <a:off x="280675" y="1173175"/>
            <a:ext cx="8520600" cy="3416400"/>
          </a:xfrm>
          <a:prstGeom prst="rect">
            <a:avLst/>
          </a:prstGeom>
        </p:spPr>
        <p:txBody>
          <a:bodyPr anchorCtr="0" anchor="t" bIns="91425" lIns="91425" spcFirstLastPara="1" rIns="91425" wrap="square" tIns="91425">
            <a:normAutofit fontScale="92500" lnSpcReduction="20000"/>
          </a:bodyPr>
          <a:lstStyle/>
          <a:p>
            <a:pPr indent="-369570" lvl="0" marL="457200" rtl="0" algn="l">
              <a:spcBef>
                <a:spcPts val="0"/>
              </a:spcBef>
              <a:spcAft>
                <a:spcPts val="0"/>
              </a:spcAft>
              <a:buSzPct val="100000"/>
              <a:buAutoNum type="arabicParenR"/>
            </a:pPr>
            <a:r>
              <a:rPr lang="en" sz="2400"/>
              <a:t>Combination of lectures, live coding, and </a:t>
            </a:r>
            <a:r>
              <a:rPr lang="en" sz="2400"/>
              <a:t>exercises</a:t>
            </a:r>
            <a:endParaRPr sz="2400"/>
          </a:p>
          <a:p>
            <a:pPr indent="-369569" lvl="1" marL="914400" rtl="0" algn="l">
              <a:spcBef>
                <a:spcPts val="0"/>
              </a:spcBef>
              <a:spcAft>
                <a:spcPts val="0"/>
              </a:spcAft>
              <a:buSzPct val="100000"/>
              <a:buAutoNum type="alphaLcParenR"/>
            </a:pPr>
            <a:r>
              <a:rPr lang="en" sz="2400"/>
              <a:t>Practice via homework and challenge problems</a:t>
            </a:r>
            <a:endParaRPr sz="2400"/>
          </a:p>
          <a:p>
            <a:pPr indent="-369570" lvl="0" marL="457200" rtl="0" algn="l">
              <a:spcBef>
                <a:spcPts val="0"/>
              </a:spcBef>
              <a:spcAft>
                <a:spcPts val="0"/>
              </a:spcAft>
              <a:buSzPct val="100000"/>
              <a:buFont typeface="Helvetica Neue"/>
              <a:buAutoNum type="arabicParenR"/>
            </a:pPr>
            <a:r>
              <a:rPr b="1" lang="en" sz="2400">
                <a:latin typeface="Helvetica Neue"/>
                <a:ea typeface="Helvetica Neue"/>
                <a:cs typeface="Helvetica Neue"/>
                <a:sym typeface="Helvetica Neue"/>
              </a:rPr>
              <a:t>Sticky system</a:t>
            </a:r>
            <a:r>
              <a:rPr lang="en" sz="2400"/>
              <a:t>:</a:t>
            </a:r>
            <a:endParaRPr sz="2400"/>
          </a:p>
          <a:p>
            <a:pPr indent="-369569" lvl="1" marL="914400" rtl="0" algn="l">
              <a:spcBef>
                <a:spcPts val="0"/>
              </a:spcBef>
              <a:spcAft>
                <a:spcPts val="0"/>
              </a:spcAft>
              <a:buClr>
                <a:srgbClr val="EA9999"/>
              </a:buClr>
              <a:buSzPct val="100000"/>
              <a:buFont typeface="Helvetica Neue"/>
              <a:buAutoNum type="alphaLcParenR"/>
            </a:pPr>
            <a:r>
              <a:rPr b="1" lang="en" sz="2400">
                <a:solidFill>
                  <a:srgbClr val="EA9999"/>
                </a:solidFill>
                <a:latin typeface="Helvetica Neue"/>
                <a:ea typeface="Helvetica Neue"/>
                <a:cs typeface="Helvetica Neue"/>
                <a:sym typeface="Helvetica Neue"/>
              </a:rPr>
              <a:t>Pink sticky = go</a:t>
            </a:r>
            <a:endParaRPr b="1" sz="2400">
              <a:solidFill>
                <a:srgbClr val="EA9999"/>
              </a:solidFill>
              <a:latin typeface="Helvetica Neue"/>
              <a:ea typeface="Helvetica Neue"/>
              <a:cs typeface="Helvetica Neue"/>
              <a:sym typeface="Helvetica Neue"/>
            </a:endParaRPr>
          </a:p>
          <a:p>
            <a:pPr indent="-369569" lvl="1" marL="914400" rtl="0" algn="l">
              <a:spcBef>
                <a:spcPts val="0"/>
              </a:spcBef>
              <a:spcAft>
                <a:spcPts val="0"/>
              </a:spcAft>
              <a:buClr>
                <a:schemeClr val="accent4"/>
              </a:buClr>
              <a:buSzPct val="100000"/>
              <a:buFont typeface="Helvetica Neue"/>
              <a:buAutoNum type="alphaLcParenR"/>
            </a:pPr>
            <a:r>
              <a:rPr b="1" lang="en" sz="2400">
                <a:solidFill>
                  <a:schemeClr val="accent4"/>
                </a:solidFill>
                <a:latin typeface="Helvetica Neue"/>
                <a:ea typeface="Helvetica Neue"/>
                <a:cs typeface="Helvetica Neue"/>
                <a:sym typeface="Helvetica Neue"/>
              </a:rPr>
              <a:t>Orange sticky = help</a:t>
            </a:r>
            <a:endParaRPr b="1" sz="2400">
              <a:solidFill>
                <a:schemeClr val="accent4"/>
              </a:solidFill>
              <a:latin typeface="Helvetica Neue"/>
              <a:ea typeface="Helvetica Neue"/>
              <a:cs typeface="Helvetica Neue"/>
              <a:sym typeface="Helvetica Neue"/>
            </a:endParaRPr>
          </a:p>
          <a:p>
            <a:pPr indent="-369570" lvl="0" marL="457200" rtl="0" algn="l">
              <a:spcBef>
                <a:spcPts val="0"/>
              </a:spcBef>
              <a:spcAft>
                <a:spcPts val="0"/>
              </a:spcAft>
              <a:buClr>
                <a:schemeClr val="dk1"/>
              </a:buClr>
              <a:buSzPct val="100000"/>
              <a:buAutoNum type="arabicParenR"/>
            </a:pPr>
            <a:r>
              <a:rPr lang="en" sz="2400">
                <a:solidFill>
                  <a:schemeClr val="dk1"/>
                </a:solidFill>
              </a:rPr>
              <a:t>Help us help you - fill out </a:t>
            </a:r>
            <a:r>
              <a:rPr b="1" lang="en" sz="2400">
                <a:solidFill>
                  <a:schemeClr val="dk1"/>
                </a:solidFill>
                <a:latin typeface="Helvetica Neue"/>
                <a:ea typeface="Helvetica Neue"/>
                <a:cs typeface="Helvetica Neue"/>
                <a:sym typeface="Helvetica Neue"/>
              </a:rPr>
              <a:t>exit tickets </a:t>
            </a:r>
            <a:r>
              <a:rPr lang="en" sz="2400">
                <a:solidFill>
                  <a:schemeClr val="dk1"/>
                </a:solidFill>
              </a:rPr>
              <a:t>at the end of class.</a:t>
            </a:r>
            <a:endParaRPr sz="2400">
              <a:solidFill>
                <a:schemeClr val="dk1"/>
              </a:solidFill>
            </a:endParaRPr>
          </a:p>
          <a:p>
            <a:pPr indent="0" lvl="0" marL="0" rtl="0" algn="l">
              <a:spcBef>
                <a:spcPts val="1200"/>
              </a:spcBef>
              <a:spcAft>
                <a:spcPts val="0"/>
              </a:spcAft>
              <a:buNone/>
            </a:pPr>
            <a:r>
              <a:t/>
            </a:r>
            <a:endParaRPr sz="2400"/>
          </a:p>
          <a:p>
            <a:pPr indent="0" lvl="0" marL="0" rtl="0" algn="ctr">
              <a:spcBef>
                <a:spcPts val="1200"/>
              </a:spcBef>
              <a:spcAft>
                <a:spcPts val="1200"/>
              </a:spcAft>
              <a:buNone/>
            </a:pPr>
            <a:r>
              <a:rPr lang="en" sz="2400"/>
              <a:t>Talk to us, anytime! Small coding problems, package issues, etc. - the sooner the better :) We are here to help no matter what.</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Logistics and registration</a:t>
            </a:r>
            <a:endParaRPr/>
          </a:p>
        </p:txBody>
      </p:sp>
      <p:sp>
        <p:nvSpPr>
          <p:cNvPr id="99" name="Google Shape;99;p19"/>
          <p:cNvSpPr txBox="1"/>
          <p:nvPr>
            <p:ph idx="1" type="body"/>
          </p:nvPr>
        </p:nvSpPr>
        <p:spPr>
          <a:xfrm>
            <a:off x="280675" y="1173175"/>
            <a:ext cx="8520600" cy="34164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sz="2400"/>
              <a:t>We only have 30 slots - if you are a student you need to register officially. Instructor approval is coming soon, just sign up!</a:t>
            </a:r>
            <a:endParaRPr sz="2400"/>
          </a:p>
          <a:p>
            <a:pPr indent="0" lvl="0" marL="0" rtl="0" algn="l">
              <a:spcBef>
                <a:spcPts val="1200"/>
              </a:spcBef>
              <a:spcAft>
                <a:spcPts val="0"/>
              </a:spcAft>
              <a:buNone/>
            </a:pPr>
            <a:r>
              <a:rPr lang="en" sz="2400"/>
              <a:t>Postdocs and techs are ‘NRA students’</a:t>
            </a:r>
            <a:endParaRPr sz="2400"/>
          </a:p>
          <a:p>
            <a:pPr indent="0" lvl="0" marL="0" rtl="0" algn="l">
              <a:spcBef>
                <a:spcPts val="1200"/>
              </a:spcBef>
              <a:spcAft>
                <a:spcPts val="0"/>
              </a:spcAft>
              <a:buNone/>
            </a:pPr>
            <a:r>
              <a:rPr lang="en" sz="2400"/>
              <a:t>We will reach out to you this week if we have too many folks - if you know you are not interested, please let us know today so we can have a better idea of numbers!</a:t>
            </a:r>
            <a:endParaRPr sz="2400"/>
          </a:p>
          <a:p>
            <a:pPr indent="0" lvl="0" marL="0" rtl="0" algn="l">
              <a:spcBef>
                <a:spcPts val="1200"/>
              </a:spcBef>
              <a:spcAft>
                <a:spcPts val="0"/>
              </a:spcAft>
              <a:buNone/>
            </a:pPr>
            <a:r>
              <a:rPr lang="en" sz="2400"/>
              <a:t>Please note that the official deadline to drop this class is October 8.</a:t>
            </a:r>
            <a:endParaRPr sz="2400"/>
          </a:p>
          <a:p>
            <a:pPr indent="0" lvl="0" marL="0" rtl="0" algn="l">
              <a:spcBef>
                <a:spcPts val="1200"/>
              </a:spcBef>
              <a:spcAft>
                <a:spcPts val="0"/>
              </a:spcAft>
              <a:buNone/>
            </a:pPr>
            <a:r>
              <a:rPr lang="en" sz="2400"/>
              <a:t>If you want to take part in class </a:t>
            </a:r>
            <a:r>
              <a:rPr b="1" lang="en" sz="2400">
                <a:latin typeface="Helvetica Neue"/>
                <a:ea typeface="Helvetica Neue"/>
                <a:cs typeface="Helvetica Neue"/>
                <a:sym typeface="Helvetica Neue"/>
              </a:rPr>
              <a:t>you must attend every class in-person, unless you have an excused absence. </a:t>
            </a:r>
            <a:r>
              <a:rPr lang="en" sz="2400"/>
              <a:t>With limited slots, we have to reserve space for students that are committed/will gain the most from the course.</a:t>
            </a:r>
            <a:endParaRPr sz="2400"/>
          </a:p>
          <a:p>
            <a:pPr indent="0" lvl="0" marL="0" rtl="0" algn="l">
              <a:spcBef>
                <a:spcPts val="1200"/>
              </a:spcBef>
              <a:spcAft>
                <a:spcPts val="1200"/>
              </a:spcAft>
              <a:buNone/>
            </a:pPr>
            <a:r>
              <a:rPr b="1" lang="en" sz="2400">
                <a:latin typeface="Helvetica Neue"/>
                <a:ea typeface="Helvetica Neue"/>
                <a:cs typeface="Helvetica Neue"/>
                <a:sym typeface="Helvetica Neue"/>
              </a:rPr>
              <a:t>Come talk to us! </a:t>
            </a:r>
            <a:r>
              <a:rPr lang="en" sz="2400"/>
              <a:t>(also fill out the sign-up form)</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32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TLDR:</a:t>
            </a:r>
            <a:endParaRPr/>
          </a:p>
        </p:txBody>
      </p:sp>
      <p:sp>
        <p:nvSpPr>
          <p:cNvPr id="105" name="Google Shape;105;p20"/>
          <p:cNvSpPr txBox="1"/>
          <p:nvPr>
            <p:ph idx="1" type="body"/>
          </p:nvPr>
        </p:nvSpPr>
        <p:spPr>
          <a:xfrm>
            <a:off x="262525" y="108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Courseworks</a:t>
            </a:r>
            <a:endParaRPr sz="2400"/>
          </a:p>
          <a:p>
            <a:pPr indent="0" lvl="0" marL="0" rtl="0" algn="l">
              <a:spcBef>
                <a:spcPts val="1200"/>
              </a:spcBef>
              <a:spcAft>
                <a:spcPts val="0"/>
              </a:spcAft>
              <a:buNone/>
            </a:pPr>
            <a:r>
              <a:rPr lang="en" sz="2400"/>
              <a:t>Sign-up form</a:t>
            </a:r>
            <a:endParaRPr sz="2400"/>
          </a:p>
          <a:p>
            <a:pPr indent="0" lvl="0" marL="0" rtl="0" algn="l">
              <a:spcBef>
                <a:spcPts val="1200"/>
              </a:spcBef>
              <a:spcAft>
                <a:spcPts val="0"/>
              </a:spcAft>
              <a:buNone/>
            </a:pPr>
            <a:r>
              <a:rPr lang="en" sz="2400"/>
              <a:t>Slack</a:t>
            </a:r>
            <a:endParaRPr sz="2400"/>
          </a:p>
          <a:p>
            <a:pPr indent="0" lvl="0" marL="0" rtl="0" algn="l">
              <a:spcBef>
                <a:spcPts val="1200"/>
              </a:spcBef>
              <a:spcAft>
                <a:spcPts val="1200"/>
              </a:spcAft>
              <a:buNone/>
            </a:pPr>
            <a:r>
              <a:rPr lang="en" sz="2400"/>
              <a:t>Come to class :)</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